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8" r:id="rId5"/>
    <p:sldId id="269" r:id="rId6"/>
    <p:sldId id="270" r:id="rId7"/>
    <p:sldId id="271" r:id="rId8"/>
    <p:sldId id="260" r:id="rId9"/>
    <p:sldId id="261" r:id="rId10"/>
    <p:sldId id="262" r:id="rId11"/>
    <p:sldId id="263" r:id="rId12"/>
    <p:sldId id="264" r:id="rId13"/>
    <p:sldId id="265" r:id="rId14"/>
    <p:sldId id="272" r:id="rId15"/>
    <p:sldId id="273" r:id="rId16"/>
    <p:sldId id="266" r:id="rId17"/>
    <p:sldId id="267" r:id="rId18"/>
    <p:sldId id="274" r:id="rId19"/>
    <p:sldId id="275" r:id="rId20"/>
    <p:sldId id="276" r:id="rId21"/>
    <p:sldId id="277" r:id="rId22"/>
    <p:sldId id="278" r:id="rId23"/>
    <p:sldId id="279" r:id="rId24"/>
    <p:sldId id="280" r:id="rId25"/>
    <p:sldId id="281" r:id="rId26"/>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83C100-26C6-4C71-A26B-91FB13B5B76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6E005BF-C874-4033-8D4F-541DEBBBB6AC}">
      <dgm:prSet/>
      <dgm:spPr/>
      <dgm:t>
        <a:bodyPr/>
        <a:lstStyle/>
        <a:p>
          <a:r>
            <a:rPr lang="sr-Latn-RS" b="0" i="0" dirty="0"/>
            <a:t>Ključnu reč (</a:t>
          </a:r>
          <a:r>
            <a:rPr lang="sr-Latn-RS" b="0" i="0" dirty="0" err="1"/>
            <a:t>eng</a:t>
          </a:r>
          <a:r>
            <a:rPr lang="sr-Latn-RS" b="0" i="0" dirty="0"/>
            <a:t>. </a:t>
          </a:r>
          <a:r>
            <a:rPr lang="sr-Latn-RS" b="0" i="1" dirty="0" err="1"/>
            <a:t>keyword</a:t>
          </a:r>
          <a:r>
            <a:rPr lang="sr-Latn-RS" b="0" i="0" dirty="0"/>
            <a:t>) možemo definisati kao reč ili frazu (2-3 i više reči) koju korisnici upisuju u pretraživač kako bi došli do određenih informacija i sajtova.</a:t>
          </a:r>
          <a:endParaRPr lang="en-US" dirty="0"/>
        </a:p>
      </dgm:t>
    </dgm:pt>
    <dgm:pt modelId="{0DC4D9CA-4A93-4857-8148-F2D9CA46F5EC}" type="parTrans" cxnId="{DF29AC44-E9CE-4BB7-98D6-D42B05F86394}">
      <dgm:prSet/>
      <dgm:spPr/>
      <dgm:t>
        <a:bodyPr/>
        <a:lstStyle/>
        <a:p>
          <a:endParaRPr lang="en-US"/>
        </a:p>
      </dgm:t>
    </dgm:pt>
    <dgm:pt modelId="{72BC1A2A-809C-4918-B051-FF0C303771B9}" type="sibTrans" cxnId="{DF29AC44-E9CE-4BB7-98D6-D42B05F86394}">
      <dgm:prSet/>
      <dgm:spPr/>
      <dgm:t>
        <a:bodyPr/>
        <a:lstStyle/>
        <a:p>
          <a:endParaRPr lang="en-US"/>
        </a:p>
      </dgm:t>
    </dgm:pt>
    <dgm:pt modelId="{F847AC50-865E-4D9D-8BEF-4FE6CB09B438}">
      <dgm:prSet/>
      <dgm:spPr/>
      <dgm:t>
        <a:bodyPr/>
        <a:lstStyle/>
        <a:p>
          <a:r>
            <a:rPr lang="sr-Latn-RS" b="0" i="0" dirty="0"/>
            <a:t>Sve počinje od ključnih reči. </a:t>
          </a:r>
          <a:endParaRPr lang="en-US" dirty="0"/>
        </a:p>
      </dgm:t>
    </dgm:pt>
    <dgm:pt modelId="{234EC942-1F41-4A28-B161-25F6266AC36C}" type="parTrans" cxnId="{F195A397-01C1-4CF8-B7AC-0AD5BA7F21D6}">
      <dgm:prSet/>
      <dgm:spPr/>
      <dgm:t>
        <a:bodyPr/>
        <a:lstStyle/>
        <a:p>
          <a:endParaRPr lang="en-US"/>
        </a:p>
      </dgm:t>
    </dgm:pt>
    <dgm:pt modelId="{0F06687C-ACFD-44D4-ACFB-0D31053E9B5B}" type="sibTrans" cxnId="{F195A397-01C1-4CF8-B7AC-0AD5BA7F21D6}">
      <dgm:prSet/>
      <dgm:spPr/>
      <dgm:t>
        <a:bodyPr/>
        <a:lstStyle/>
        <a:p>
          <a:endParaRPr lang="en-US"/>
        </a:p>
      </dgm:t>
    </dgm:pt>
    <dgm:pt modelId="{CF9F8906-00BE-4437-B880-4B53FCCE0D3B}">
      <dgm:prSet/>
      <dgm:spPr/>
      <dgm:t>
        <a:bodyPr/>
        <a:lstStyle/>
        <a:p>
          <a:r>
            <a:rPr lang="sr-Latn-RS" b="0" i="0" dirty="0"/>
            <a:t>sprovesti istraživanje i pronaći ključne reči koje koristi vaša ciljna publika. </a:t>
          </a:r>
        </a:p>
        <a:p>
          <a:r>
            <a:rPr lang="sr-Latn-RS" b="0" i="0" dirty="0"/>
            <a:t>Sve ključne reči treba prikupiti i staviti na spisak. </a:t>
          </a:r>
        </a:p>
        <a:p>
          <a:r>
            <a:rPr lang="sr-Latn-RS" b="0" i="0" dirty="0"/>
            <a:t>. Najbolja praksa je da izaberete 3-5 najvažnijih ili primarnih reči i fraza koje će dominirati na stranama vašeg sajta i 20-30 varijacija ključnih reči koje ćete koristiti na ostatku sajta.</a:t>
          </a:r>
          <a:endParaRPr lang="sr-Latn-RS" dirty="0"/>
        </a:p>
      </dgm:t>
    </dgm:pt>
    <dgm:pt modelId="{B7ABB29F-05F7-4280-A3F9-89BDF92BDD1D}" type="parTrans" cxnId="{15421451-8ED5-44D7-A9BA-BD0B1750CA1B}">
      <dgm:prSet/>
      <dgm:spPr/>
      <dgm:t>
        <a:bodyPr/>
        <a:lstStyle/>
        <a:p>
          <a:endParaRPr lang="sr-Latn-RS"/>
        </a:p>
      </dgm:t>
    </dgm:pt>
    <dgm:pt modelId="{EEEC9DC4-9408-46C8-896B-E38AB936A777}" type="sibTrans" cxnId="{15421451-8ED5-44D7-A9BA-BD0B1750CA1B}">
      <dgm:prSet/>
      <dgm:spPr/>
      <dgm:t>
        <a:bodyPr/>
        <a:lstStyle/>
        <a:p>
          <a:endParaRPr lang="sr-Latn-RS"/>
        </a:p>
      </dgm:t>
    </dgm:pt>
    <dgm:pt modelId="{815F39BA-9A89-46C9-80AD-927864278213}" type="pres">
      <dgm:prSet presAssocID="{6F83C100-26C6-4C71-A26B-91FB13B5B768}" presName="linear" presStyleCnt="0">
        <dgm:presLayoutVars>
          <dgm:animLvl val="lvl"/>
          <dgm:resizeHandles val="exact"/>
        </dgm:presLayoutVars>
      </dgm:prSet>
      <dgm:spPr/>
    </dgm:pt>
    <dgm:pt modelId="{2ABCC222-2E37-4650-98D9-B5E807DE58CA}" type="pres">
      <dgm:prSet presAssocID="{D6E005BF-C874-4033-8D4F-541DEBBBB6AC}" presName="parentText" presStyleLbl="node1" presStyleIdx="0" presStyleCnt="3">
        <dgm:presLayoutVars>
          <dgm:chMax val="0"/>
          <dgm:bulletEnabled val="1"/>
        </dgm:presLayoutVars>
      </dgm:prSet>
      <dgm:spPr/>
    </dgm:pt>
    <dgm:pt modelId="{56DC931A-80EF-4962-A243-AA71F271595B}" type="pres">
      <dgm:prSet presAssocID="{72BC1A2A-809C-4918-B051-FF0C303771B9}" presName="spacer" presStyleCnt="0"/>
      <dgm:spPr/>
    </dgm:pt>
    <dgm:pt modelId="{A810D623-7B33-4EFA-8584-23CBC67D2D54}" type="pres">
      <dgm:prSet presAssocID="{F847AC50-865E-4D9D-8BEF-4FE6CB09B438}" presName="parentText" presStyleLbl="node1" presStyleIdx="1" presStyleCnt="3">
        <dgm:presLayoutVars>
          <dgm:chMax val="0"/>
          <dgm:bulletEnabled val="1"/>
        </dgm:presLayoutVars>
      </dgm:prSet>
      <dgm:spPr/>
    </dgm:pt>
    <dgm:pt modelId="{666D7AB6-214D-40AF-86FE-92DC61425085}" type="pres">
      <dgm:prSet presAssocID="{0F06687C-ACFD-44D4-ACFB-0D31053E9B5B}" presName="spacer" presStyleCnt="0"/>
      <dgm:spPr/>
    </dgm:pt>
    <dgm:pt modelId="{E137695B-CC61-4970-AAEC-B653561040FD}" type="pres">
      <dgm:prSet presAssocID="{CF9F8906-00BE-4437-B880-4B53FCCE0D3B}" presName="parentText" presStyleLbl="node1" presStyleIdx="2" presStyleCnt="3">
        <dgm:presLayoutVars>
          <dgm:chMax val="0"/>
          <dgm:bulletEnabled val="1"/>
        </dgm:presLayoutVars>
      </dgm:prSet>
      <dgm:spPr/>
    </dgm:pt>
  </dgm:ptLst>
  <dgm:cxnLst>
    <dgm:cxn modelId="{0BE56F0D-42B3-4C0D-9FC6-D64B994FD57C}" type="presOf" srcId="{CF9F8906-00BE-4437-B880-4B53FCCE0D3B}" destId="{E137695B-CC61-4970-AAEC-B653561040FD}" srcOrd="0" destOrd="0" presId="urn:microsoft.com/office/officeart/2005/8/layout/vList2"/>
    <dgm:cxn modelId="{3C11F31B-F7DE-42C8-9CF9-72FFC448E7AE}" type="presOf" srcId="{D6E005BF-C874-4033-8D4F-541DEBBBB6AC}" destId="{2ABCC222-2E37-4650-98D9-B5E807DE58CA}" srcOrd="0" destOrd="0" presId="urn:microsoft.com/office/officeart/2005/8/layout/vList2"/>
    <dgm:cxn modelId="{73CE4B5D-7A61-486B-ABFB-AA28B54614F3}" type="presOf" srcId="{6F83C100-26C6-4C71-A26B-91FB13B5B768}" destId="{815F39BA-9A89-46C9-80AD-927864278213}" srcOrd="0" destOrd="0" presId="urn:microsoft.com/office/officeart/2005/8/layout/vList2"/>
    <dgm:cxn modelId="{DF29AC44-E9CE-4BB7-98D6-D42B05F86394}" srcId="{6F83C100-26C6-4C71-A26B-91FB13B5B768}" destId="{D6E005BF-C874-4033-8D4F-541DEBBBB6AC}" srcOrd="0" destOrd="0" parTransId="{0DC4D9CA-4A93-4857-8148-F2D9CA46F5EC}" sibTransId="{72BC1A2A-809C-4918-B051-FF0C303771B9}"/>
    <dgm:cxn modelId="{15421451-8ED5-44D7-A9BA-BD0B1750CA1B}" srcId="{6F83C100-26C6-4C71-A26B-91FB13B5B768}" destId="{CF9F8906-00BE-4437-B880-4B53FCCE0D3B}" srcOrd="2" destOrd="0" parTransId="{B7ABB29F-05F7-4280-A3F9-89BDF92BDD1D}" sibTransId="{EEEC9DC4-9408-46C8-896B-E38AB936A777}"/>
    <dgm:cxn modelId="{4E3C6978-013A-4D1A-B59F-3270BDB8F874}" type="presOf" srcId="{F847AC50-865E-4D9D-8BEF-4FE6CB09B438}" destId="{A810D623-7B33-4EFA-8584-23CBC67D2D54}" srcOrd="0" destOrd="0" presId="urn:microsoft.com/office/officeart/2005/8/layout/vList2"/>
    <dgm:cxn modelId="{F195A397-01C1-4CF8-B7AC-0AD5BA7F21D6}" srcId="{6F83C100-26C6-4C71-A26B-91FB13B5B768}" destId="{F847AC50-865E-4D9D-8BEF-4FE6CB09B438}" srcOrd="1" destOrd="0" parTransId="{234EC942-1F41-4A28-B161-25F6266AC36C}" sibTransId="{0F06687C-ACFD-44D4-ACFB-0D31053E9B5B}"/>
    <dgm:cxn modelId="{BEECE45F-24A3-4BD2-A1A7-29C432D67DE0}" type="presParOf" srcId="{815F39BA-9A89-46C9-80AD-927864278213}" destId="{2ABCC222-2E37-4650-98D9-B5E807DE58CA}" srcOrd="0" destOrd="0" presId="urn:microsoft.com/office/officeart/2005/8/layout/vList2"/>
    <dgm:cxn modelId="{F659A92D-94B9-4B40-999F-E7E77776F0EA}" type="presParOf" srcId="{815F39BA-9A89-46C9-80AD-927864278213}" destId="{56DC931A-80EF-4962-A243-AA71F271595B}" srcOrd="1" destOrd="0" presId="urn:microsoft.com/office/officeart/2005/8/layout/vList2"/>
    <dgm:cxn modelId="{15563160-E1F5-48CD-9C08-BC9FAABDF780}" type="presParOf" srcId="{815F39BA-9A89-46C9-80AD-927864278213}" destId="{A810D623-7B33-4EFA-8584-23CBC67D2D54}" srcOrd="2" destOrd="0" presId="urn:microsoft.com/office/officeart/2005/8/layout/vList2"/>
    <dgm:cxn modelId="{EE9E7F85-A317-4F3B-82B3-F55F7D3663CD}" type="presParOf" srcId="{815F39BA-9A89-46C9-80AD-927864278213}" destId="{666D7AB6-214D-40AF-86FE-92DC61425085}" srcOrd="3" destOrd="0" presId="urn:microsoft.com/office/officeart/2005/8/layout/vList2"/>
    <dgm:cxn modelId="{3EC6E1DB-05AF-41BA-8B81-0A3A10ADDF82}" type="presParOf" srcId="{815F39BA-9A89-46C9-80AD-927864278213}" destId="{E137695B-CC61-4970-AAEC-B653561040FD}"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B3F0A33-729C-4AC3-94DD-475C4C9A1E6B}"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A09765F9-F6C9-43A8-8CFD-177082E6097A}">
      <dgm:prSet/>
      <dgm:spPr/>
      <dgm:t>
        <a:bodyPr/>
        <a:lstStyle/>
        <a:p>
          <a:r>
            <a:rPr lang="sr-Latn-RS" b="0" i="0"/>
            <a:t>jedinstvena i specifična za konkretan sajt</a:t>
          </a:r>
          <a:endParaRPr lang="en-US"/>
        </a:p>
      </dgm:t>
    </dgm:pt>
    <dgm:pt modelId="{49077C70-5C7E-4BB4-ABFA-097909060D28}" type="parTrans" cxnId="{CB46404E-6D1F-4307-80D7-7763EAEEBFF7}">
      <dgm:prSet/>
      <dgm:spPr/>
      <dgm:t>
        <a:bodyPr/>
        <a:lstStyle/>
        <a:p>
          <a:endParaRPr lang="en-US"/>
        </a:p>
      </dgm:t>
    </dgm:pt>
    <dgm:pt modelId="{B9210BA7-F0ED-4EBC-B247-3A0E3023629E}" type="sibTrans" cxnId="{CB46404E-6D1F-4307-80D7-7763EAEEBFF7}">
      <dgm:prSet/>
      <dgm:spPr/>
      <dgm:t>
        <a:bodyPr/>
        <a:lstStyle/>
        <a:p>
          <a:endParaRPr lang="en-US"/>
        </a:p>
      </dgm:t>
    </dgm:pt>
    <dgm:pt modelId="{C8A38866-3D01-49D1-B984-E8FE1F9B878F}">
      <dgm:prSet/>
      <dgm:spPr/>
      <dgm:t>
        <a:bodyPr/>
        <a:lstStyle/>
        <a:p>
          <a:r>
            <a:rPr lang="sr-Latn-RS" b="0" i="0"/>
            <a:t>dovoljno precizna da ukazuja na sadržaj sajta</a:t>
          </a:r>
          <a:endParaRPr lang="en-US"/>
        </a:p>
      </dgm:t>
    </dgm:pt>
    <dgm:pt modelId="{5DCB1730-1DE7-4E8C-907B-CDC3F59DCEE0}" type="parTrans" cxnId="{3003CDAE-CE0E-48CA-80A4-D21D027CC375}">
      <dgm:prSet/>
      <dgm:spPr/>
      <dgm:t>
        <a:bodyPr/>
        <a:lstStyle/>
        <a:p>
          <a:endParaRPr lang="en-US"/>
        </a:p>
      </dgm:t>
    </dgm:pt>
    <dgm:pt modelId="{DB41FF52-9CD0-4DF2-A353-0FF46CD6A65F}" type="sibTrans" cxnId="{3003CDAE-CE0E-48CA-80A4-D21D027CC375}">
      <dgm:prSet/>
      <dgm:spPr/>
      <dgm:t>
        <a:bodyPr/>
        <a:lstStyle/>
        <a:p>
          <a:endParaRPr lang="en-US"/>
        </a:p>
      </dgm:t>
    </dgm:pt>
    <dgm:pt modelId="{76F5E97C-1C92-463B-95DD-8534C3618370}">
      <dgm:prSet/>
      <dgm:spPr/>
      <dgm:t>
        <a:bodyPr/>
        <a:lstStyle/>
        <a:p>
          <a:r>
            <a:rPr lang="sr-Latn-RS" b="0" i="0"/>
            <a:t>u skladu sa namerom tražioca i ciljem vlasnika sajta</a:t>
          </a:r>
          <a:br>
            <a:rPr lang="sr-Latn-RS" b="0" i="0"/>
          </a:br>
          <a:r>
            <a:rPr lang="sr-Latn-RS" b="0" i="0"/>
            <a:t>(da proda, pruži uslugu, informiše, bude čitan, itd)</a:t>
          </a:r>
          <a:endParaRPr lang="en-US"/>
        </a:p>
      </dgm:t>
    </dgm:pt>
    <dgm:pt modelId="{4D6F304E-0FC5-43E5-AAA2-C0D6F160497C}" type="parTrans" cxnId="{D34C388A-F642-4254-B54A-30E14C8A36C5}">
      <dgm:prSet/>
      <dgm:spPr/>
      <dgm:t>
        <a:bodyPr/>
        <a:lstStyle/>
        <a:p>
          <a:endParaRPr lang="en-US"/>
        </a:p>
      </dgm:t>
    </dgm:pt>
    <dgm:pt modelId="{FD3F77A7-38FC-4E4A-9F4C-74345966F6B2}" type="sibTrans" cxnId="{D34C388A-F642-4254-B54A-30E14C8A36C5}">
      <dgm:prSet/>
      <dgm:spPr/>
      <dgm:t>
        <a:bodyPr/>
        <a:lstStyle/>
        <a:p>
          <a:endParaRPr lang="en-US"/>
        </a:p>
      </dgm:t>
    </dgm:pt>
    <dgm:pt modelId="{C7DFB280-3ED2-43D9-A372-129CA435C082}">
      <dgm:prSet/>
      <dgm:spPr/>
      <dgm:t>
        <a:bodyPr/>
        <a:lstStyle/>
        <a:p>
          <a:r>
            <a:rPr lang="sr-Latn-RS" b="0" i="0"/>
            <a:t>sadržana u tekstu sajta ili je moramo ugraditi ako nedostaje.</a:t>
          </a:r>
          <a:endParaRPr lang="en-US"/>
        </a:p>
      </dgm:t>
    </dgm:pt>
    <dgm:pt modelId="{E0288A28-161F-4B99-89AA-1F2182588D2A}" type="parTrans" cxnId="{01D1C7EE-C0FD-4484-A34A-567EECD389D0}">
      <dgm:prSet/>
      <dgm:spPr/>
      <dgm:t>
        <a:bodyPr/>
        <a:lstStyle/>
        <a:p>
          <a:endParaRPr lang="en-US"/>
        </a:p>
      </dgm:t>
    </dgm:pt>
    <dgm:pt modelId="{56CFEDC1-D8B9-4688-B42E-299C01214D5B}" type="sibTrans" cxnId="{01D1C7EE-C0FD-4484-A34A-567EECD389D0}">
      <dgm:prSet/>
      <dgm:spPr/>
      <dgm:t>
        <a:bodyPr/>
        <a:lstStyle/>
        <a:p>
          <a:endParaRPr lang="en-US"/>
        </a:p>
      </dgm:t>
    </dgm:pt>
    <dgm:pt modelId="{CDF6D2AE-1D5B-4FC4-AC56-4F93FCB53A67}" type="pres">
      <dgm:prSet presAssocID="{0B3F0A33-729C-4AC3-94DD-475C4C9A1E6B}" presName="vert0" presStyleCnt="0">
        <dgm:presLayoutVars>
          <dgm:dir/>
          <dgm:animOne val="branch"/>
          <dgm:animLvl val="lvl"/>
        </dgm:presLayoutVars>
      </dgm:prSet>
      <dgm:spPr/>
    </dgm:pt>
    <dgm:pt modelId="{639ACF0C-7E39-4CC8-BC5A-482925B4BE3B}" type="pres">
      <dgm:prSet presAssocID="{A09765F9-F6C9-43A8-8CFD-177082E6097A}" presName="thickLine" presStyleLbl="alignNode1" presStyleIdx="0" presStyleCnt="4"/>
      <dgm:spPr/>
    </dgm:pt>
    <dgm:pt modelId="{905B2B76-48E1-44F8-9762-7B2478B52CCB}" type="pres">
      <dgm:prSet presAssocID="{A09765F9-F6C9-43A8-8CFD-177082E6097A}" presName="horz1" presStyleCnt="0"/>
      <dgm:spPr/>
    </dgm:pt>
    <dgm:pt modelId="{DB4A1C3D-1F38-4162-B132-3FB0AA6A1CD5}" type="pres">
      <dgm:prSet presAssocID="{A09765F9-F6C9-43A8-8CFD-177082E6097A}" presName="tx1" presStyleLbl="revTx" presStyleIdx="0" presStyleCnt="4"/>
      <dgm:spPr/>
    </dgm:pt>
    <dgm:pt modelId="{136E9152-03A4-439C-828F-DF7D67CDC5AF}" type="pres">
      <dgm:prSet presAssocID="{A09765F9-F6C9-43A8-8CFD-177082E6097A}" presName="vert1" presStyleCnt="0"/>
      <dgm:spPr/>
    </dgm:pt>
    <dgm:pt modelId="{439C6433-4F49-4783-9979-6C9DB2F1365D}" type="pres">
      <dgm:prSet presAssocID="{C8A38866-3D01-49D1-B984-E8FE1F9B878F}" presName="thickLine" presStyleLbl="alignNode1" presStyleIdx="1" presStyleCnt="4"/>
      <dgm:spPr/>
    </dgm:pt>
    <dgm:pt modelId="{0364FF15-5B46-4EBB-A1D0-5D0D4AEABC85}" type="pres">
      <dgm:prSet presAssocID="{C8A38866-3D01-49D1-B984-E8FE1F9B878F}" presName="horz1" presStyleCnt="0"/>
      <dgm:spPr/>
    </dgm:pt>
    <dgm:pt modelId="{F4879B5A-56E6-4754-85B4-459F682DA59A}" type="pres">
      <dgm:prSet presAssocID="{C8A38866-3D01-49D1-B984-E8FE1F9B878F}" presName="tx1" presStyleLbl="revTx" presStyleIdx="1" presStyleCnt="4"/>
      <dgm:spPr/>
    </dgm:pt>
    <dgm:pt modelId="{DF5CAA37-14A3-4376-9C7B-7756EDCF555A}" type="pres">
      <dgm:prSet presAssocID="{C8A38866-3D01-49D1-B984-E8FE1F9B878F}" presName="vert1" presStyleCnt="0"/>
      <dgm:spPr/>
    </dgm:pt>
    <dgm:pt modelId="{C950FFCA-AC72-4F88-84E3-C4CD23A310BA}" type="pres">
      <dgm:prSet presAssocID="{76F5E97C-1C92-463B-95DD-8534C3618370}" presName="thickLine" presStyleLbl="alignNode1" presStyleIdx="2" presStyleCnt="4"/>
      <dgm:spPr/>
    </dgm:pt>
    <dgm:pt modelId="{F652BA6A-CF95-4C9F-8CB6-76486DEBF688}" type="pres">
      <dgm:prSet presAssocID="{76F5E97C-1C92-463B-95DD-8534C3618370}" presName="horz1" presStyleCnt="0"/>
      <dgm:spPr/>
    </dgm:pt>
    <dgm:pt modelId="{BE80A7A2-195B-45A2-A983-B605D50506AB}" type="pres">
      <dgm:prSet presAssocID="{76F5E97C-1C92-463B-95DD-8534C3618370}" presName="tx1" presStyleLbl="revTx" presStyleIdx="2" presStyleCnt="4"/>
      <dgm:spPr/>
    </dgm:pt>
    <dgm:pt modelId="{BDBA4041-9F8B-491B-8A2C-134024EA2392}" type="pres">
      <dgm:prSet presAssocID="{76F5E97C-1C92-463B-95DD-8534C3618370}" presName="vert1" presStyleCnt="0"/>
      <dgm:spPr/>
    </dgm:pt>
    <dgm:pt modelId="{559DDF64-F9A6-4272-A5BD-1C4BE46262CA}" type="pres">
      <dgm:prSet presAssocID="{C7DFB280-3ED2-43D9-A372-129CA435C082}" presName="thickLine" presStyleLbl="alignNode1" presStyleIdx="3" presStyleCnt="4"/>
      <dgm:spPr/>
    </dgm:pt>
    <dgm:pt modelId="{E83053E3-FB1C-4BD0-87BF-AABFE2E0BC56}" type="pres">
      <dgm:prSet presAssocID="{C7DFB280-3ED2-43D9-A372-129CA435C082}" presName="horz1" presStyleCnt="0"/>
      <dgm:spPr/>
    </dgm:pt>
    <dgm:pt modelId="{EF2A7029-5E29-437F-9882-305E6B58A483}" type="pres">
      <dgm:prSet presAssocID="{C7DFB280-3ED2-43D9-A372-129CA435C082}" presName="tx1" presStyleLbl="revTx" presStyleIdx="3" presStyleCnt="4"/>
      <dgm:spPr/>
    </dgm:pt>
    <dgm:pt modelId="{68850A52-7A9E-4623-AD2A-D7D10C8645C7}" type="pres">
      <dgm:prSet presAssocID="{C7DFB280-3ED2-43D9-A372-129CA435C082}" presName="vert1" presStyleCnt="0"/>
      <dgm:spPr/>
    </dgm:pt>
  </dgm:ptLst>
  <dgm:cxnLst>
    <dgm:cxn modelId="{A7145E0A-98B8-42B8-B3B7-969314754D7F}" type="presOf" srcId="{A09765F9-F6C9-43A8-8CFD-177082E6097A}" destId="{DB4A1C3D-1F38-4162-B132-3FB0AA6A1CD5}" srcOrd="0" destOrd="0" presId="urn:microsoft.com/office/officeart/2008/layout/LinedList"/>
    <dgm:cxn modelId="{1019441A-F567-4381-AFB3-7FAD841E8266}" type="presOf" srcId="{C8A38866-3D01-49D1-B984-E8FE1F9B878F}" destId="{F4879B5A-56E6-4754-85B4-459F682DA59A}" srcOrd="0" destOrd="0" presId="urn:microsoft.com/office/officeart/2008/layout/LinedList"/>
    <dgm:cxn modelId="{A841EA38-4C60-4183-A9A5-D3EED61022C1}" type="presOf" srcId="{76F5E97C-1C92-463B-95DD-8534C3618370}" destId="{BE80A7A2-195B-45A2-A983-B605D50506AB}" srcOrd="0" destOrd="0" presId="urn:microsoft.com/office/officeart/2008/layout/LinedList"/>
    <dgm:cxn modelId="{6247BE44-A757-49B0-8D22-AD23AB4B5780}" type="presOf" srcId="{C7DFB280-3ED2-43D9-A372-129CA435C082}" destId="{EF2A7029-5E29-437F-9882-305E6B58A483}" srcOrd="0" destOrd="0" presId="urn:microsoft.com/office/officeart/2008/layout/LinedList"/>
    <dgm:cxn modelId="{D8758046-9D59-447A-AC0B-641EC4B436EB}" type="presOf" srcId="{0B3F0A33-729C-4AC3-94DD-475C4C9A1E6B}" destId="{CDF6D2AE-1D5B-4FC4-AC56-4F93FCB53A67}" srcOrd="0" destOrd="0" presId="urn:microsoft.com/office/officeart/2008/layout/LinedList"/>
    <dgm:cxn modelId="{CB46404E-6D1F-4307-80D7-7763EAEEBFF7}" srcId="{0B3F0A33-729C-4AC3-94DD-475C4C9A1E6B}" destId="{A09765F9-F6C9-43A8-8CFD-177082E6097A}" srcOrd="0" destOrd="0" parTransId="{49077C70-5C7E-4BB4-ABFA-097909060D28}" sibTransId="{B9210BA7-F0ED-4EBC-B247-3A0E3023629E}"/>
    <dgm:cxn modelId="{D34C388A-F642-4254-B54A-30E14C8A36C5}" srcId="{0B3F0A33-729C-4AC3-94DD-475C4C9A1E6B}" destId="{76F5E97C-1C92-463B-95DD-8534C3618370}" srcOrd="2" destOrd="0" parTransId="{4D6F304E-0FC5-43E5-AAA2-C0D6F160497C}" sibTransId="{FD3F77A7-38FC-4E4A-9F4C-74345966F6B2}"/>
    <dgm:cxn modelId="{3003CDAE-CE0E-48CA-80A4-D21D027CC375}" srcId="{0B3F0A33-729C-4AC3-94DD-475C4C9A1E6B}" destId="{C8A38866-3D01-49D1-B984-E8FE1F9B878F}" srcOrd="1" destOrd="0" parTransId="{5DCB1730-1DE7-4E8C-907B-CDC3F59DCEE0}" sibTransId="{DB41FF52-9CD0-4DF2-A353-0FF46CD6A65F}"/>
    <dgm:cxn modelId="{01D1C7EE-C0FD-4484-A34A-567EECD389D0}" srcId="{0B3F0A33-729C-4AC3-94DD-475C4C9A1E6B}" destId="{C7DFB280-3ED2-43D9-A372-129CA435C082}" srcOrd="3" destOrd="0" parTransId="{E0288A28-161F-4B99-89AA-1F2182588D2A}" sibTransId="{56CFEDC1-D8B9-4688-B42E-299C01214D5B}"/>
    <dgm:cxn modelId="{B21E99A0-EBD7-4ABD-AFF2-F7256962BBF0}" type="presParOf" srcId="{CDF6D2AE-1D5B-4FC4-AC56-4F93FCB53A67}" destId="{639ACF0C-7E39-4CC8-BC5A-482925B4BE3B}" srcOrd="0" destOrd="0" presId="urn:microsoft.com/office/officeart/2008/layout/LinedList"/>
    <dgm:cxn modelId="{8D1A9CDD-A96B-4CD8-9A5D-AFEA7E398EE5}" type="presParOf" srcId="{CDF6D2AE-1D5B-4FC4-AC56-4F93FCB53A67}" destId="{905B2B76-48E1-44F8-9762-7B2478B52CCB}" srcOrd="1" destOrd="0" presId="urn:microsoft.com/office/officeart/2008/layout/LinedList"/>
    <dgm:cxn modelId="{FF163D8D-D889-4B5D-BF0C-53B87F53C734}" type="presParOf" srcId="{905B2B76-48E1-44F8-9762-7B2478B52CCB}" destId="{DB4A1C3D-1F38-4162-B132-3FB0AA6A1CD5}" srcOrd="0" destOrd="0" presId="urn:microsoft.com/office/officeart/2008/layout/LinedList"/>
    <dgm:cxn modelId="{9447FE4A-A7EC-406C-B5BF-669D0E4EF4B2}" type="presParOf" srcId="{905B2B76-48E1-44F8-9762-7B2478B52CCB}" destId="{136E9152-03A4-439C-828F-DF7D67CDC5AF}" srcOrd="1" destOrd="0" presId="urn:microsoft.com/office/officeart/2008/layout/LinedList"/>
    <dgm:cxn modelId="{F95A1390-5317-491E-9429-DB6171DF874C}" type="presParOf" srcId="{CDF6D2AE-1D5B-4FC4-AC56-4F93FCB53A67}" destId="{439C6433-4F49-4783-9979-6C9DB2F1365D}" srcOrd="2" destOrd="0" presId="urn:microsoft.com/office/officeart/2008/layout/LinedList"/>
    <dgm:cxn modelId="{F6755D81-6924-4927-96CB-6D6A96078B2A}" type="presParOf" srcId="{CDF6D2AE-1D5B-4FC4-AC56-4F93FCB53A67}" destId="{0364FF15-5B46-4EBB-A1D0-5D0D4AEABC85}" srcOrd="3" destOrd="0" presId="urn:microsoft.com/office/officeart/2008/layout/LinedList"/>
    <dgm:cxn modelId="{D444B76E-4093-42C6-8328-C93A9FC99485}" type="presParOf" srcId="{0364FF15-5B46-4EBB-A1D0-5D0D4AEABC85}" destId="{F4879B5A-56E6-4754-85B4-459F682DA59A}" srcOrd="0" destOrd="0" presId="urn:microsoft.com/office/officeart/2008/layout/LinedList"/>
    <dgm:cxn modelId="{C01AFA8B-220E-4A2D-8E7B-1047D9668E23}" type="presParOf" srcId="{0364FF15-5B46-4EBB-A1D0-5D0D4AEABC85}" destId="{DF5CAA37-14A3-4376-9C7B-7756EDCF555A}" srcOrd="1" destOrd="0" presId="urn:microsoft.com/office/officeart/2008/layout/LinedList"/>
    <dgm:cxn modelId="{160040E0-57F8-497A-BACD-FD4BEE11B0B3}" type="presParOf" srcId="{CDF6D2AE-1D5B-4FC4-AC56-4F93FCB53A67}" destId="{C950FFCA-AC72-4F88-84E3-C4CD23A310BA}" srcOrd="4" destOrd="0" presId="urn:microsoft.com/office/officeart/2008/layout/LinedList"/>
    <dgm:cxn modelId="{30C7D276-4DFB-403E-AFBF-9C92CF8CDD43}" type="presParOf" srcId="{CDF6D2AE-1D5B-4FC4-AC56-4F93FCB53A67}" destId="{F652BA6A-CF95-4C9F-8CB6-76486DEBF688}" srcOrd="5" destOrd="0" presId="urn:microsoft.com/office/officeart/2008/layout/LinedList"/>
    <dgm:cxn modelId="{190F9CC6-B26D-45B7-B36E-C27A5465DEC2}" type="presParOf" srcId="{F652BA6A-CF95-4C9F-8CB6-76486DEBF688}" destId="{BE80A7A2-195B-45A2-A983-B605D50506AB}" srcOrd="0" destOrd="0" presId="urn:microsoft.com/office/officeart/2008/layout/LinedList"/>
    <dgm:cxn modelId="{9F0542A9-E86D-4E83-85D6-CB135F4F1FA2}" type="presParOf" srcId="{F652BA6A-CF95-4C9F-8CB6-76486DEBF688}" destId="{BDBA4041-9F8B-491B-8A2C-134024EA2392}" srcOrd="1" destOrd="0" presId="urn:microsoft.com/office/officeart/2008/layout/LinedList"/>
    <dgm:cxn modelId="{DD6C5051-D6A1-4727-9CA4-945736764BFA}" type="presParOf" srcId="{CDF6D2AE-1D5B-4FC4-AC56-4F93FCB53A67}" destId="{559DDF64-F9A6-4272-A5BD-1C4BE46262CA}" srcOrd="6" destOrd="0" presId="urn:microsoft.com/office/officeart/2008/layout/LinedList"/>
    <dgm:cxn modelId="{AF45AC38-5E83-493C-85D5-94863A795865}" type="presParOf" srcId="{CDF6D2AE-1D5B-4FC4-AC56-4F93FCB53A67}" destId="{E83053E3-FB1C-4BD0-87BF-AABFE2E0BC56}" srcOrd="7" destOrd="0" presId="urn:microsoft.com/office/officeart/2008/layout/LinedList"/>
    <dgm:cxn modelId="{1A8DA93E-F628-41DB-A321-D7F3E3BCD777}" type="presParOf" srcId="{E83053E3-FB1C-4BD0-87BF-AABFE2E0BC56}" destId="{EF2A7029-5E29-437F-9882-305E6B58A483}" srcOrd="0" destOrd="0" presId="urn:microsoft.com/office/officeart/2008/layout/LinedList"/>
    <dgm:cxn modelId="{80E59D0B-5BBB-4401-BAC9-AAD593E0791F}" type="presParOf" srcId="{E83053E3-FB1C-4BD0-87BF-AABFE2E0BC56}" destId="{68850A52-7A9E-4623-AD2A-D7D10C8645C7}"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BCC222-2E37-4650-98D9-B5E807DE58CA}">
      <dsp:nvSpPr>
        <dsp:cNvPr id="0" name=""/>
        <dsp:cNvSpPr/>
      </dsp:nvSpPr>
      <dsp:spPr>
        <a:xfrm>
          <a:off x="0" y="100808"/>
          <a:ext cx="10515600" cy="13525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sr-Latn-RS" sz="1600" b="0" i="0" kern="1200" dirty="0"/>
            <a:t>Ključnu reč (</a:t>
          </a:r>
          <a:r>
            <a:rPr lang="sr-Latn-RS" sz="1600" b="0" i="0" kern="1200" dirty="0" err="1"/>
            <a:t>eng</a:t>
          </a:r>
          <a:r>
            <a:rPr lang="sr-Latn-RS" sz="1600" b="0" i="0" kern="1200" dirty="0"/>
            <a:t>. </a:t>
          </a:r>
          <a:r>
            <a:rPr lang="sr-Latn-RS" sz="1600" b="0" i="1" kern="1200" dirty="0" err="1"/>
            <a:t>keyword</a:t>
          </a:r>
          <a:r>
            <a:rPr lang="sr-Latn-RS" sz="1600" b="0" i="0" kern="1200" dirty="0"/>
            <a:t>) možemo definisati kao reč ili frazu (2-3 i više reči) koju korisnici upisuju u pretraživač kako bi došli do određenih informacija i sajtova.</a:t>
          </a:r>
          <a:endParaRPr lang="en-US" sz="1600" kern="1200" dirty="0"/>
        </a:p>
      </dsp:txBody>
      <dsp:txXfrm>
        <a:off x="66025" y="166833"/>
        <a:ext cx="10383550" cy="1220470"/>
      </dsp:txXfrm>
    </dsp:sp>
    <dsp:sp modelId="{A810D623-7B33-4EFA-8584-23CBC67D2D54}">
      <dsp:nvSpPr>
        <dsp:cNvPr id="0" name=""/>
        <dsp:cNvSpPr/>
      </dsp:nvSpPr>
      <dsp:spPr>
        <a:xfrm>
          <a:off x="0" y="1499409"/>
          <a:ext cx="10515600" cy="13525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sr-Latn-RS" sz="1600" b="0" i="0" kern="1200" dirty="0"/>
            <a:t>Sve počinje od ključnih reči. </a:t>
          </a:r>
          <a:endParaRPr lang="en-US" sz="1600" kern="1200" dirty="0"/>
        </a:p>
      </dsp:txBody>
      <dsp:txXfrm>
        <a:off x="66025" y="1565434"/>
        <a:ext cx="10383550" cy="1220470"/>
      </dsp:txXfrm>
    </dsp:sp>
    <dsp:sp modelId="{E137695B-CC61-4970-AAEC-B653561040FD}">
      <dsp:nvSpPr>
        <dsp:cNvPr id="0" name=""/>
        <dsp:cNvSpPr/>
      </dsp:nvSpPr>
      <dsp:spPr>
        <a:xfrm>
          <a:off x="0" y="2898008"/>
          <a:ext cx="10515600" cy="13525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sr-Latn-RS" sz="1600" b="0" i="0" kern="1200" dirty="0"/>
            <a:t>sprovesti istraživanje i pronaći ključne reči koje koristi vaša ciljna publika. </a:t>
          </a:r>
        </a:p>
        <a:p>
          <a:pPr marL="0" lvl="0" indent="0" algn="l" defTabSz="711200">
            <a:lnSpc>
              <a:spcPct val="90000"/>
            </a:lnSpc>
            <a:spcBef>
              <a:spcPct val="0"/>
            </a:spcBef>
            <a:spcAft>
              <a:spcPct val="35000"/>
            </a:spcAft>
            <a:buNone/>
          </a:pPr>
          <a:r>
            <a:rPr lang="sr-Latn-RS" sz="1600" b="0" i="0" kern="1200" dirty="0"/>
            <a:t>Sve ključne reči treba prikupiti i staviti na spisak. </a:t>
          </a:r>
        </a:p>
        <a:p>
          <a:pPr marL="0" lvl="0" indent="0" algn="l" defTabSz="711200">
            <a:lnSpc>
              <a:spcPct val="90000"/>
            </a:lnSpc>
            <a:spcBef>
              <a:spcPct val="0"/>
            </a:spcBef>
            <a:spcAft>
              <a:spcPct val="35000"/>
            </a:spcAft>
            <a:buNone/>
          </a:pPr>
          <a:r>
            <a:rPr lang="sr-Latn-RS" sz="1600" b="0" i="0" kern="1200" dirty="0"/>
            <a:t>. Najbolja praksa je da izaberete 3-5 najvažnijih ili primarnih reči i fraza koje će dominirati na stranama vašeg sajta i 20-30 varijacija ključnih reči koje ćete koristiti na ostatku sajta.</a:t>
          </a:r>
          <a:endParaRPr lang="sr-Latn-RS" sz="1600" kern="1200" dirty="0"/>
        </a:p>
      </dsp:txBody>
      <dsp:txXfrm>
        <a:off x="66025" y="2964033"/>
        <a:ext cx="10383550" cy="12204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9ACF0C-7E39-4CC8-BC5A-482925B4BE3B}">
      <dsp:nvSpPr>
        <dsp:cNvPr id="0" name=""/>
        <dsp:cNvSpPr/>
      </dsp:nvSpPr>
      <dsp:spPr>
        <a:xfrm>
          <a:off x="0" y="0"/>
          <a:ext cx="5586447"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4A1C3D-1F38-4162-B132-3FB0AA6A1CD5}">
      <dsp:nvSpPr>
        <dsp:cNvPr id="0" name=""/>
        <dsp:cNvSpPr/>
      </dsp:nvSpPr>
      <dsp:spPr>
        <a:xfrm>
          <a:off x="0" y="0"/>
          <a:ext cx="5586447" cy="13524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sr-Latn-RS" sz="2100" b="0" i="0" kern="1200"/>
            <a:t>jedinstvena i specifična za konkretan sajt</a:t>
          </a:r>
          <a:endParaRPr lang="en-US" sz="2100" kern="1200"/>
        </a:p>
      </dsp:txBody>
      <dsp:txXfrm>
        <a:off x="0" y="0"/>
        <a:ext cx="5586447" cy="1352435"/>
      </dsp:txXfrm>
    </dsp:sp>
    <dsp:sp modelId="{439C6433-4F49-4783-9979-6C9DB2F1365D}">
      <dsp:nvSpPr>
        <dsp:cNvPr id="0" name=""/>
        <dsp:cNvSpPr/>
      </dsp:nvSpPr>
      <dsp:spPr>
        <a:xfrm>
          <a:off x="0" y="1352435"/>
          <a:ext cx="5586447" cy="0"/>
        </a:xfrm>
        <a:prstGeom prst="line">
          <a:avLst/>
        </a:prstGeom>
        <a:solidFill>
          <a:schemeClr val="accent2">
            <a:hueOff val="2147871"/>
            <a:satOff val="-6164"/>
            <a:lumOff val="-9870"/>
            <a:alphaOff val="0"/>
          </a:schemeClr>
        </a:solidFill>
        <a:ln w="19050" cap="flat" cmpd="sng" algn="ctr">
          <a:solidFill>
            <a:schemeClr val="accent2">
              <a:hueOff val="2147871"/>
              <a:satOff val="-6164"/>
              <a:lumOff val="-987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879B5A-56E6-4754-85B4-459F682DA59A}">
      <dsp:nvSpPr>
        <dsp:cNvPr id="0" name=""/>
        <dsp:cNvSpPr/>
      </dsp:nvSpPr>
      <dsp:spPr>
        <a:xfrm>
          <a:off x="0" y="1352435"/>
          <a:ext cx="5586447" cy="13524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sr-Latn-RS" sz="2100" b="0" i="0" kern="1200"/>
            <a:t>dovoljno precizna da ukazuja na sadržaj sajta</a:t>
          </a:r>
          <a:endParaRPr lang="en-US" sz="2100" kern="1200"/>
        </a:p>
      </dsp:txBody>
      <dsp:txXfrm>
        <a:off x="0" y="1352435"/>
        <a:ext cx="5586447" cy="1352435"/>
      </dsp:txXfrm>
    </dsp:sp>
    <dsp:sp modelId="{C950FFCA-AC72-4F88-84E3-C4CD23A310BA}">
      <dsp:nvSpPr>
        <dsp:cNvPr id="0" name=""/>
        <dsp:cNvSpPr/>
      </dsp:nvSpPr>
      <dsp:spPr>
        <a:xfrm>
          <a:off x="0" y="2704871"/>
          <a:ext cx="5586447" cy="0"/>
        </a:xfrm>
        <a:prstGeom prst="line">
          <a:avLst/>
        </a:prstGeom>
        <a:solidFill>
          <a:schemeClr val="accent2">
            <a:hueOff val="4295743"/>
            <a:satOff val="-12329"/>
            <a:lumOff val="-19739"/>
            <a:alphaOff val="0"/>
          </a:schemeClr>
        </a:solidFill>
        <a:ln w="19050" cap="flat" cmpd="sng" algn="ctr">
          <a:solidFill>
            <a:schemeClr val="accent2">
              <a:hueOff val="4295743"/>
              <a:satOff val="-12329"/>
              <a:lumOff val="-1973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80A7A2-195B-45A2-A983-B605D50506AB}">
      <dsp:nvSpPr>
        <dsp:cNvPr id="0" name=""/>
        <dsp:cNvSpPr/>
      </dsp:nvSpPr>
      <dsp:spPr>
        <a:xfrm>
          <a:off x="0" y="2704871"/>
          <a:ext cx="5586447" cy="13524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sr-Latn-RS" sz="2100" b="0" i="0" kern="1200"/>
            <a:t>u skladu sa namerom tražioca i ciljem vlasnika sajta</a:t>
          </a:r>
          <a:br>
            <a:rPr lang="sr-Latn-RS" sz="2100" b="0" i="0" kern="1200"/>
          </a:br>
          <a:r>
            <a:rPr lang="sr-Latn-RS" sz="2100" b="0" i="0" kern="1200"/>
            <a:t>(da proda, pruži uslugu, informiše, bude čitan, itd)</a:t>
          </a:r>
          <a:endParaRPr lang="en-US" sz="2100" kern="1200"/>
        </a:p>
      </dsp:txBody>
      <dsp:txXfrm>
        <a:off x="0" y="2704871"/>
        <a:ext cx="5586447" cy="1352435"/>
      </dsp:txXfrm>
    </dsp:sp>
    <dsp:sp modelId="{559DDF64-F9A6-4272-A5BD-1C4BE46262CA}">
      <dsp:nvSpPr>
        <dsp:cNvPr id="0" name=""/>
        <dsp:cNvSpPr/>
      </dsp:nvSpPr>
      <dsp:spPr>
        <a:xfrm>
          <a:off x="0" y="4057307"/>
          <a:ext cx="5586447" cy="0"/>
        </a:xfrm>
        <a:prstGeom prst="line">
          <a:avLst/>
        </a:prstGeom>
        <a:solidFill>
          <a:schemeClr val="accent2">
            <a:hueOff val="6443614"/>
            <a:satOff val="-18493"/>
            <a:lumOff val="-29609"/>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2A7029-5E29-437F-9882-305E6B58A483}">
      <dsp:nvSpPr>
        <dsp:cNvPr id="0" name=""/>
        <dsp:cNvSpPr/>
      </dsp:nvSpPr>
      <dsp:spPr>
        <a:xfrm>
          <a:off x="0" y="4057307"/>
          <a:ext cx="5586447" cy="13524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sr-Latn-RS" sz="2100" b="0" i="0" kern="1200"/>
            <a:t>sadržana u tekstu sajta ili je moramo ugraditi ako nedostaje.</a:t>
          </a:r>
          <a:endParaRPr lang="en-US" sz="2100" kern="1200"/>
        </a:p>
      </dsp:txBody>
      <dsp:txXfrm>
        <a:off x="0" y="4057307"/>
        <a:ext cx="5586447" cy="135243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 slajd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771DF0B-FF6A-8F0B-180A-B5360DDE214C}"/>
              </a:ext>
            </a:extLst>
          </p:cNvPr>
          <p:cNvSpPr>
            <a:spLocks noGrp="1"/>
          </p:cNvSpPr>
          <p:nvPr>
            <p:ph type="ctrTitle"/>
          </p:nvPr>
        </p:nvSpPr>
        <p:spPr>
          <a:xfrm>
            <a:off x="1524000" y="1122363"/>
            <a:ext cx="9144000" cy="2387600"/>
          </a:xfrm>
        </p:spPr>
        <p:txBody>
          <a:bodyPr anchor="b"/>
          <a:lstStyle>
            <a:lvl1pPr algn="ctr">
              <a:defRPr sz="6000"/>
            </a:lvl1pPr>
          </a:lstStyle>
          <a:p>
            <a:r>
              <a:rPr lang="sr-Latn-RS"/>
              <a:t>Kliknite i uredite naslov mastera</a:t>
            </a:r>
          </a:p>
        </p:txBody>
      </p:sp>
      <p:sp>
        <p:nvSpPr>
          <p:cNvPr id="3" name="Podnaslov 2">
            <a:extLst>
              <a:ext uri="{FF2B5EF4-FFF2-40B4-BE49-F238E27FC236}">
                <a16:creationId xmlns:a16="http://schemas.microsoft.com/office/drawing/2014/main" id="{E2B45217-9724-F759-FAB1-42425F2C1F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r-Latn-RS"/>
              <a:t>Kliknite da biste uredili stil podnaslova mastera</a:t>
            </a:r>
          </a:p>
        </p:txBody>
      </p:sp>
      <p:sp>
        <p:nvSpPr>
          <p:cNvPr id="4" name="Čuvar mesta za datum 3">
            <a:extLst>
              <a:ext uri="{FF2B5EF4-FFF2-40B4-BE49-F238E27FC236}">
                <a16:creationId xmlns:a16="http://schemas.microsoft.com/office/drawing/2014/main" id="{EAEDC7E3-1D4C-EC9B-065D-1E894651D0C6}"/>
              </a:ext>
            </a:extLst>
          </p:cNvPr>
          <p:cNvSpPr>
            <a:spLocks noGrp="1"/>
          </p:cNvSpPr>
          <p:nvPr>
            <p:ph type="dt" sz="half" idx="10"/>
          </p:nvPr>
        </p:nvSpPr>
        <p:spPr/>
        <p:txBody>
          <a:bodyPr/>
          <a:lstStyle/>
          <a:p>
            <a:fld id="{F6347CA5-9570-4F2F-96A7-12D854894EF9}"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9E38F6FD-840A-A357-C601-76B3FF6F4E33}"/>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C4669D08-8CE3-8A36-4DC2-71CBB6980DE3}"/>
              </a:ext>
            </a:extLst>
          </p:cNvPr>
          <p:cNvSpPr>
            <a:spLocks noGrp="1"/>
          </p:cNvSpPr>
          <p:nvPr>
            <p:ph type="sldNum" sz="quarter" idx="12"/>
          </p:nvPr>
        </p:nvSpPr>
        <p:spPr/>
        <p:txBody>
          <a:bodyPr/>
          <a:lstStyle/>
          <a:p>
            <a:fld id="{43B511ED-D838-4AE9-B8E4-60C1371C4347}" type="slidenum">
              <a:rPr lang="sr-Latn-RS" smtClean="0"/>
              <a:t>‹#›</a:t>
            </a:fld>
            <a:endParaRPr lang="sr-Latn-RS"/>
          </a:p>
        </p:txBody>
      </p:sp>
    </p:spTree>
    <p:extLst>
      <p:ext uri="{BB962C8B-B14F-4D97-AF65-F5344CB8AC3E}">
        <p14:creationId xmlns:p14="http://schemas.microsoft.com/office/powerpoint/2010/main" val="1971623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vertikaln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4780D46-AD8F-18AC-558E-AAB036CE71AC}"/>
              </a:ext>
            </a:extLst>
          </p:cNvPr>
          <p:cNvSpPr>
            <a:spLocks noGrp="1"/>
          </p:cNvSpPr>
          <p:nvPr>
            <p:ph type="title"/>
          </p:nvPr>
        </p:nvSpPr>
        <p:spPr/>
        <p:txBody>
          <a:bodyPr/>
          <a:lstStyle/>
          <a:p>
            <a:r>
              <a:rPr lang="sr-Latn-RS"/>
              <a:t>Kliknite i uredite naslov mastera</a:t>
            </a:r>
          </a:p>
        </p:txBody>
      </p:sp>
      <p:sp>
        <p:nvSpPr>
          <p:cNvPr id="3" name="Čuvar mesta za vertikalni tekst 2">
            <a:extLst>
              <a:ext uri="{FF2B5EF4-FFF2-40B4-BE49-F238E27FC236}">
                <a16:creationId xmlns:a16="http://schemas.microsoft.com/office/drawing/2014/main" id="{00356EED-CF20-8CF0-BD00-F4874EF38752}"/>
              </a:ext>
            </a:extLst>
          </p:cNvPr>
          <p:cNvSpPr>
            <a:spLocks noGrp="1"/>
          </p:cNvSpPr>
          <p:nvPr>
            <p:ph type="body" orient="vert" idx="1"/>
          </p:nvPr>
        </p:nvSpPr>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9D8B519B-CC90-1D85-B15F-9410F8FC30F9}"/>
              </a:ext>
            </a:extLst>
          </p:cNvPr>
          <p:cNvSpPr>
            <a:spLocks noGrp="1"/>
          </p:cNvSpPr>
          <p:nvPr>
            <p:ph type="dt" sz="half" idx="10"/>
          </p:nvPr>
        </p:nvSpPr>
        <p:spPr/>
        <p:txBody>
          <a:bodyPr/>
          <a:lstStyle/>
          <a:p>
            <a:fld id="{F6347CA5-9570-4F2F-96A7-12D854894EF9}"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B53C7EDD-CCBF-7AA1-C698-9305B172C9C9}"/>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A70523D6-C168-9B7D-D403-5BEE065A63BC}"/>
              </a:ext>
            </a:extLst>
          </p:cNvPr>
          <p:cNvSpPr>
            <a:spLocks noGrp="1"/>
          </p:cNvSpPr>
          <p:nvPr>
            <p:ph type="sldNum" sz="quarter" idx="12"/>
          </p:nvPr>
        </p:nvSpPr>
        <p:spPr/>
        <p:txBody>
          <a:bodyPr/>
          <a:lstStyle/>
          <a:p>
            <a:fld id="{43B511ED-D838-4AE9-B8E4-60C1371C4347}" type="slidenum">
              <a:rPr lang="sr-Latn-RS" smtClean="0"/>
              <a:t>‹#›</a:t>
            </a:fld>
            <a:endParaRPr lang="sr-Latn-RS"/>
          </a:p>
        </p:txBody>
      </p:sp>
    </p:spTree>
    <p:extLst>
      <p:ext uri="{BB962C8B-B14F-4D97-AF65-F5344CB8AC3E}">
        <p14:creationId xmlns:p14="http://schemas.microsoft.com/office/powerpoint/2010/main" val="853863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ni naslov i tekst">
    <p:spTree>
      <p:nvGrpSpPr>
        <p:cNvPr id="1" name=""/>
        <p:cNvGrpSpPr/>
        <p:nvPr/>
      </p:nvGrpSpPr>
      <p:grpSpPr>
        <a:xfrm>
          <a:off x="0" y="0"/>
          <a:ext cx="0" cy="0"/>
          <a:chOff x="0" y="0"/>
          <a:chExt cx="0" cy="0"/>
        </a:xfrm>
      </p:grpSpPr>
      <p:sp>
        <p:nvSpPr>
          <p:cNvPr id="2" name="Vertikalni naslov 1">
            <a:extLst>
              <a:ext uri="{FF2B5EF4-FFF2-40B4-BE49-F238E27FC236}">
                <a16:creationId xmlns:a16="http://schemas.microsoft.com/office/drawing/2014/main" id="{9EC2AC91-939C-221A-52D6-86CE112B1E8B}"/>
              </a:ext>
            </a:extLst>
          </p:cNvPr>
          <p:cNvSpPr>
            <a:spLocks noGrp="1"/>
          </p:cNvSpPr>
          <p:nvPr>
            <p:ph type="title" orient="vert"/>
          </p:nvPr>
        </p:nvSpPr>
        <p:spPr>
          <a:xfrm>
            <a:off x="8724900" y="365125"/>
            <a:ext cx="2628900" cy="5811838"/>
          </a:xfrm>
        </p:spPr>
        <p:txBody>
          <a:bodyPr vert="eaVert"/>
          <a:lstStyle/>
          <a:p>
            <a:r>
              <a:rPr lang="sr-Latn-RS"/>
              <a:t>Kliknite i uredite naslov mastera</a:t>
            </a:r>
          </a:p>
        </p:txBody>
      </p:sp>
      <p:sp>
        <p:nvSpPr>
          <p:cNvPr id="3" name="Čuvar mesta za vertikalni tekst 2">
            <a:extLst>
              <a:ext uri="{FF2B5EF4-FFF2-40B4-BE49-F238E27FC236}">
                <a16:creationId xmlns:a16="http://schemas.microsoft.com/office/drawing/2014/main" id="{32B3EF14-4582-56CF-6374-844C12CF5B51}"/>
              </a:ext>
            </a:extLst>
          </p:cNvPr>
          <p:cNvSpPr>
            <a:spLocks noGrp="1"/>
          </p:cNvSpPr>
          <p:nvPr>
            <p:ph type="body" orient="vert" idx="1"/>
          </p:nvPr>
        </p:nvSpPr>
        <p:spPr>
          <a:xfrm>
            <a:off x="838200" y="365125"/>
            <a:ext cx="7734300" cy="5811838"/>
          </a:xfrm>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C3AD1CA9-1E48-3C76-AD9D-FB77FDE1E4EC}"/>
              </a:ext>
            </a:extLst>
          </p:cNvPr>
          <p:cNvSpPr>
            <a:spLocks noGrp="1"/>
          </p:cNvSpPr>
          <p:nvPr>
            <p:ph type="dt" sz="half" idx="10"/>
          </p:nvPr>
        </p:nvSpPr>
        <p:spPr/>
        <p:txBody>
          <a:bodyPr/>
          <a:lstStyle/>
          <a:p>
            <a:fld id="{F6347CA5-9570-4F2F-96A7-12D854894EF9}"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72AC6367-E2D7-18B7-1582-6A9B8EC73501}"/>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1E39B122-220C-3D87-7A3C-A443A25F7305}"/>
              </a:ext>
            </a:extLst>
          </p:cNvPr>
          <p:cNvSpPr>
            <a:spLocks noGrp="1"/>
          </p:cNvSpPr>
          <p:nvPr>
            <p:ph type="sldNum" sz="quarter" idx="12"/>
          </p:nvPr>
        </p:nvSpPr>
        <p:spPr/>
        <p:txBody>
          <a:bodyPr/>
          <a:lstStyle/>
          <a:p>
            <a:fld id="{43B511ED-D838-4AE9-B8E4-60C1371C4347}" type="slidenum">
              <a:rPr lang="sr-Latn-RS" smtClean="0"/>
              <a:t>‹#›</a:t>
            </a:fld>
            <a:endParaRPr lang="sr-Latn-RS"/>
          </a:p>
        </p:txBody>
      </p:sp>
    </p:spTree>
    <p:extLst>
      <p:ext uri="{BB962C8B-B14F-4D97-AF65-F5344CB8AC3E}">
        <p14:creationId xmlns:p14="http://schemas.microsoft.com/office/powerpoint/2010/main" val="1829154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82C97F2-9E33-C718-6E01-D3DA1C3CC005}"/>
              </a:ext>
            </a:extLst>
          </p:cNvPr>
          <p:cNvSpPr>
            <a:spLocks noGrp="1"/>
          </p:cNvSpPr>
          <p:nvPr>
            <p:ph type="title"/>
          </p:nvPr>
        </p:nvSpPr>
        <p:spPr/>
        <p:txBody>
          <a:bodyPr/>
          <a:lstStyle/>
          <a:p>
            <a:r>
              <a:rPr lang="sr-Latn-RS"/>
              <a:t>Kliknite i uredite naslov mastera</a:t>
            </a:r>
          </a:p>
        </p:txBody>
      </p:sp>
      <p:sp>
        <p:nvSpPr>
          <p:cNvPr id="3" name="Čuvar mesta za sadržaj 2">
            <a:extLst>
              <a:ext uri="{FF2B5EF4-FFF2-40B4-BE49-F238E27FC236}">
                <a16:creationId xmlns:a16="http://schemas.microsoft.com/office/drawing/2014/main" id="{D25A9E27-0E81-5216-2C1B-CD78828FB468}"/>
              </a:ext>
            </a:extLst>
          </p:cNvPr>
          <p:cNvSpPr>
            <a:spLocks noGrp="1"/>
          </p:cNvSpPr>
          <p:nvPr>
            <p:ph idx="1"/>
          </p:nvPr>
        </p:nvSpPr>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805DB23A-A493-526D-69FF-232523015700}"/>
              </a:ext>
            </a:extLst>
          </p:cNvPr>
          <p:cNvSpPr>
            <a:spLocks noGrp="1"/>
          </p:cNvSpPr>
          <p:nvPr>
            <p:ph type="dt" sz="half" idx="10"/>
          </p:nvPr>
        </p:nvSpPr>
        <p:spPr/>
        <p:txBody>
          <a:bodyPr/>
          <a:lstStyle/>
          <a:p>
            <a:fld id="{F6347CA5-9570-4F2F-96A7-12D854894EF9}"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A09ADF71-9A05-4751-8D66-3B9C35B7E877}"/>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51932D05-0FFC-26D4-BC86-461FE5028629}"/>
              </a:ext>
            </a:extLst>
          </p:cNvPr>
          <p:cNvSpPr>
            <a:spLocks noGrp="1"/>
          </p:cNvSpPr>
          <p:nvPr>
            <p:ph type="sldNum" sz="quarter" idx="12"/>
          </p:nvPr>
        </p:nvSpPr>
        <p:spPr/>
        <p:txBody>
          <a:bodyPr/>
          <a:lstStyle/>
          <a:p>
            <a:fld id="{43B511ED-D838-4AE9-B8E4-60C1371C4347}" type="slidenum">
              <a:rPr lang="sr-Latn-RS" smtClean="0"/>
              <a:t>‹#›</a:t>
            </a:fld>
            <a:endParaRPr lang="sr-Latn-RS"/>
          </a:p>
        </p:txBody>
      </p:sp>
    </p:spTree>
    <p:extLst>
      <p:ext uri="{BB962C8B-B14F-4D97-AF65-F5344CB8AC3E}">
        <p14:creationId xmlns:p14="http://schemas.microsoft.com/office/powerpoint/2010/main" val="3515947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elj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9E90F10-D637-CECF-39B2-7AD4E97FF132}"/>
              </a:ext>
            </a:extLst>
          </p:cNvPr>
          <p:cNvSpPr>
            <a:spLocks noGrp="1"/>
          </p:cNvSpPr>
          <p:nvPr>
            <p:ph type="title"/>
          </p:nvPr>
        </p:nvSpPr>
        <p:spPr>
          <a:xfrm>
            <a:off x="831850" y="1709738"/>
            <a:ext cx="10515600" cy="2852737"/>
          </a:xfrm>
        </p:spPr>
        <p:txBody>
          <a:bodyPr anchor="b"/>
          <a:lstStyle>
            <a:lvl1pPr>
              <a:defRPr sz="6000"/>
            </a:lvl1pPr>
          </a:lstStyle>
          <a:p>
            <a:r>
              <a:rPr lang="sr-Latn-RS"/>
              <a:t>Kliknite i uredite naslov mastera</a:t>
            </a:r>
          </a:p>
        </p:txBody>
      </p:sp>
      <p:sp>
        <p:nvSpPr>
          <p:cNvPr id="3" name="Čuvar mesta za tekst 2">
            <a:extLst>
              <a:ext uri="{FF2B5EF4-FFF2-40B4-BE49-F238E27FC236}">
                <a16:creationId xmlns:a16="http://schemas.microsoft.com/office/drawing/2014/main" id="{4929D195-510F-54EE-FF6B-ECA563B9732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sr-Latn-RS"/>
              <a:t>Kliknite da biste uredili stilove teksta mastera</a:t>
            </a:r>
          </a:p>
        </p:txBody>
      </p:sp>
      <p:sp>
        <p:nvSpPr>
          <p:cNvPr id="4" name="Čuvar mesta za datum 3">
            <a:extLst>
              <a:ext uri="{FF2B5EF4-FFF2-40B4-BE49-F238E27FC236}">
                <a16:creationId xmlns:a16="http://schemas.microsoft.com/office/drawing/2014/main" id="{3B130BB5-CE61-2C4B-1D8D-AA1A04BD8EC2}"/>
              </a:ext>
            </a:extLst>
          </p:cNvPr>
          <p:cNvSpPr>
            <a:spLocks noGrp="1"/>
          </p:cNvSpPr>
          <p:nvPr>
            <p:ph type="dt" sz="half" idx="10"/>
          </p:nvPr>
        </p:nvSpPr>
        <p:spPr/>
        <p:txBody>
          <a:bodyPr/>
          <a:lstStyle/>
          <a:p>
            <a:fld id="{F6347CA5-9570-4F2F-96A7-12D854894EF9}"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E91CFB8A-D482-C89E-D090-2884B0EAF524}"/>
              </a:ext>
            </a:extLst>
          </p:cNvPr>
          <p:cNvSpPr>
            <a:spLocks noGrp="1"/>
          </p:cNvSpPr>
          <p:nvPr>
            <p:ph type="ftr" sz="quarter" idx="11"/>
          </p:nvPr>
        </p:nvSpPr>
        <p:spPr/>
        <p:txBody>
          <a:bodyPr/>
          <a:lstStyle/>
          <a:p>
            <a:endParaRPr lang="sr-Latn-RS"/>
          </a:p>
        </p:txBody>
      </p:sp>
      <p:sp>
        <p:nvSpPr>
          <p:cNvPr id="6" name="Čuvar mesta za broj slajda 5">
            <a:extLst>
              <a:ext uri="{FF2B5EF4-FFF2-40B4-BE49-F238E27FC236}">
                <a16:creationId xmlns:a16="http://schemas.microsoft.com/office/drawing/2014/main" id="{437F5E80-60E3-7E81-D66D-CACBF48AC56F}"/>
              </a:ext>
            </a:extLst>
          </p:cNvPr>
          <p:cNvSpPr>
            <a:spLocks noGrp="1"/>
          </p:cNvSpPr>
          <p:nvPr>
            <p:ph type="sldNum" sz="quarter" idx="12"/>
          </p:nvPr>
        </p:nvSpPr>
        <p:spPr/>
        <p:txBody>
          <a:bodyPr/>
          <a:lstStyle/>
          <a:p>
            <a:fld id="{43B511ED-D838-4AE9-B8E4-60C1371C4347}" type="slidenum">
              <a:rPr lang="sr-Latn-RS" smtClean="0"/>
              <a:t>‹#›</a:t>
            </a:fld>
            <a:endParaRPr lang="sr-Latn-RS"/>
          </a:p>
        </p:txBody>
      </p:sp>
    </p:spTree>
    <p:extLst>
      <p:ext uri="{BB962C8B-B14F-4D97-AF65-F5344CB8AC3E}">
        <p14:creationId xmlns:p14="http://schemas.microsoft.com/office/powerpoint/2010/main" val="2018090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254CB3F-0465-E912-2E5A-82DB9EE61B7B}"/>
              </a:ext>
            </a:extLst>
          </p:cNvPr>
          <p:cNvSpPr>
            <a:spLocks noGrp="1"/>
          </p:cNvSpPr>
          <p:nvPr>
            <p:ph type="title"/>
          </p:nvPr>
        </p:nvSpPr>
        <p:spPr/>
        <p:txBody>
          <a:bodyPr/>
          <a:lstStyle/>
          <a:p>
            <a:r>
              <a:rPr lang="sr-Latn-RS"/>
              <a:t>Kliknite i uredite naslov mastera</a:t>
            </a:r>
          </a:p>
        </p:txBody>
      </p:sp>
      <p:sp>
        <p:nvSpPr>
          <p:cNvPr id="3" name="Čuvar mesta za sadržaj 2">
            <a:extLst>
              <a:ext uri="{FF2B5EF4-FFF2-40B4-BE49-F238E27FC236}">
                <a16:creationId xmlns:a16="http://schemas.microsoft.com/office/drawing/2014/main" id="{DEF09F43-E648-DFDF-C6FB-9D784917FED0}"/>
              </a:ext>
            </a:extLst>
          </p:cNvPr>
          <p:cNvSpPr>
            <a:spLocks noGrp="1"/>
          </p:cNvSpPr>
          <p:nvPr>
            <p:ph sz="half" idx="1"/>
          </p:nvPr>
        </p:nvSpPr>
        <p:spPr>
          <a:xfrm>
            <a:off x="838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sadržaj 3">
            <a:extLst>
              <a:ext uri="{FF2B5EF4-FFF2-40B4-BE49-F238E27FC236}">
                <a16:creationId xmlns:a16="http://schemas.microsoft.com/office/drawing/2014/main" id="{7F81B5DD-4968-3388-161F-B1C10243213F}"/>
              </a:ext>
            </a:extLst>
          </p:cNvPr>
          <p:cNvSpPr>
            <a:spLocks noGrp="1"/>
          </p:cNvSpPr>
          <p:nvPr>
            <p:ph sz="half" idx="2"/>
          </p:nvPr>
        </p:nvSpPr>
        <p:spPr>
          <a:xfrm>
            <a:off x="6172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5" name="Čuvar mesta za datum 4">
            <a:extLst>
              <a:ext uri="{FF2B5EF4-FFF2-40B4-BE49-F238E27FC236}">
                <a16:creationId xmlns:a16="http://schemas.microsoft.com/office/drawing/2014/main" id="{1D46A502-C4A5-5AF7-4B69-159AC631CB44}"/>
              </a:ext>
            </a:extLst>
          </p:cNvPr>
          <p:cNvSpPr>
            <a:spLocks noGrp="1"/>
          </p:cNvSpPr>
          <p:nvPr>
            <p:ph type="dt" sz="half" idx="10"/>
          </p:nvPr>
        </p:nvSpPr>
        <p:spPr/>
        <p:txBody>
          <a:bodyPr/>
          <a:lstStyle/>
          <a:p>
            <a:fld id="{F6347CA5-9570-4F2F-96A7-12D854894EF9}" type="datetimeFigureOut">
              <a:rPr lang="sr-Latn-RS" smtClean="0"/>
              <a:t>25.2.2024.</a:t>
            </a:fld>
            <a:endParaRPr lang="sr-Latn-RS"/>
          </a:p>
        </p:txBody>
      </p:sp>
      <p:sp>
        <p:nvSpPr>
          <p:cNvPr id="6" name="Čuvar mesta za podnožje 5">
            <a:extLst>
              <a:ext uri="{FF2B5EF4-FFF2-40B4-BE49-F238E27FC236}">
                <a16:creationId xmlns:a16="http://schemas.microsoft.com/office/drawing/2014/main" id="{6465E93F-0C61-5835-44D8-102302A0B581}"/>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0869AAC4-DE72-6130-CA85-BE5F8150FF3D}"/>
              </a:ext>
            </a:extLst>
          </p:cNvPr>
          <p:cNvSpPr>
            <a:spLocks noGrp="1"/>
          </p:cNvSpPr>
          <p:nvPr>
            <p:ph type="sldNum" sz="quarter" idx="12"/>
          </p:nvPr>
        </p:nvSpPr>
        <p:spPr/>
        <p:txBody>
          <a:bodyPr/>
          <a:lstStyle/>
          <a:p>
            <a:fld id="{43B511ED-D838-4AE9-B8E4-60C1371C4347}" type="slidenum">
              <a:rPr lang="sr-Latn-RS" smtClean="0"/>
              <a:t>‹#›</a:t>
            </a:fld>
            <a:endParaRPr lang="sr-Latn-RS"/>
          </a:p>
        </p:txBody>
      </p:sp>
    </p:spTree>
    <p:extLst>
      <p:ext uri="{BB962C8B-B14F-4D97-AF65-F5344CB8AC3E}">
        <p14:creationId xmlns:p14="http://schemas.microsoft.com/office/powerpoint/2010/main" val="4185498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eđen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79A6949-85FD-4542-2B45-A7A6D9C1570F}"/>
              </a:ext>
            </a:extLst>
          </p:cNvPr>
          <p:cNvSpPr>
            <a:spLocks noGrp="1"/>
          </p:cNvSpPr>
          <p:nvPr>
            <p:ph type="title"/>
          </p:nvPr>
        </p:nvSpPr>
        <p:spPr>
          <a:xfrm>
            <a:off x="839788" y="365125"/>
            <a:ext cx="10515600" cy="1325563"/>
          </a:xfrm>
        </p:spPr>
        <p:txBody>
          <a:bodyPr/>
          <a:lstStyle/>
          <a:p>
            <a:r>
              <a:rPr lang="sr-Latn-RS"/>
              <a:t>Kliknite i uredite naslov mastera</a:t>
            </a:r>
          </a:p>
        </p:txBody>
      </p:sp>
      <p:sp>
        <p:nvSpPr>
          <p:cNvPr id="3" name="Čuvar mesta za tekst 2">
            <a:extLst>
              <a:ext uri="{FF2B5EF4-FFF2-40B4-BE49-F238E27FC236}">
                <a16:creationId xmlns:a16="http://schemas.microsoft.com/office/drawing/2014/main" id="{3A60A729-C338-6919-B949-FADAE9DB20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4" name="Čuvar mesta za sadržaj 3">
            <a:extLst>
              <a:ext uri="{FF2B5EF4-FFF2-40B4-BE49-F238E27FC236}">
                <a16:creationId xmlns:a16="http://schemas.microsoft.com/office/drawing/2014/main" id="{51A6EE7F-C280-AC93-E9EC-0534CE49C80C}"/>
              </a:ext>
            </a:extLst>
          </p:cNvPr>
          <p:cNvSpPr>
            <a:spLocks noGrp="1"/>
          </p:cNvSpPr>
          <p:nvPr>
            <p:ph sz="half" idx="2"/>
          </p:nvPr>
        </p:nvSpPr>
        <p:spPr>
          <a:xfrm>
            <a:off x="839788" y="2505075"/>
            <a:ext cx="5157787"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5" name="Čuvar mesta za tekst 4">
            <a:extLst>
              <a:ext uri="{FF2B5EF4-FFF2-40B4-BE49-F238E27FC236}">
                <a16:creationId xmlns:a16="http://schemas.microsoft.com/office/drawing/2014/main" id="{FA643DCB-626C-1916-CD43-5275D22114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6" name="Čuvar mesta za sadržaj 5">
            <a:extLst>
              <a:ext uri="{FF2B5EF4-FFF2-40B4-BE49-F238E27FC236}">
                <a16:creationId xmlns:a16="http://schemas.microsoft.com/office/drawing/2014/main" id="{19F9DE3E-F7C3-607E-5061-61FFE549EE67}"/>
              </a:ext>
            </a:extLst>
          </p:cNvPr>
          <p:cNvSpPr>
            <a:spLocks noGrp="1"/>
          </p:cNvSpPr>
          <p:nvPr>
            <p:ph sz="quarter" idx="4"/>
          </p:nvPr>
        </p:nvSpPr>
        <p:spPr>
          <a:xfrm>
            <a:off x="6172200" y="2505075"/>
            <a:ext cx="5183188"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7" name="Čuvar mesta za datum 6">
            <a:extLst>
              <a:ext uri="{FF2B5EF4-FFF2-40B4-BE49-F238E27FC236}">
                <a16:creationId xmlns:a16="http://schemas.microsoft.com/office/drawing/2014/main" id="{5DEA4CB8-CEB1-360D-D43E-6110DBDF1C72}"/>
              </a:ext>
            </a:extLst>
          </p:cNvPr>
          <p:cNvSpPr>
            <a:spLocks noGrp="1"/>
          </p:cNvSpPr>
          <p:nvPr>
            <p:ph type="dt" sz="half" idx="10"/>
          </p:nvPr>
        </p:nvSpPr>
        <p:spPr/>
        <p:txBody>
          <a:bodyPr/>
          <a:lstStyle/>
          <a:p>
            <a:fld id="{F6347CA5-9570-4F2F-96A7-12D854894EF9}" type="datetimeFigureOut">
              <a:rPr lang="sr-Latn-RS" smtClean="0"/>
              <a:t>25.2.2024.</a:t>
            </a:fld>
            <a:endParaRPr lang="sr-Latn-RS"/>
          </a:p>
        </p:txBody>
      </p:sp>
      <p:sp>
        <p:nvSpPr>
          <p:cNvPr id="8" name="Čuvar mesta za podnožje 7">
            <a:extLst>
              <a:ext uri="{FF2B5EF4-FFF2-40B4-BE49-F238E27FC236}">
                <a16:creationId xmlns:a16="http://schemas.microsoft.com/office/drawing/2014/main" id="{B8CF8EE4-2B7C-E22A-9240-A535501E8CF5}"/>
              </a:ext>
            </a:extLst>
          </p:cNvPr>
          <p:cNvSpPr>
            <a:spLocks noGrp="1"/>
          </p:cNvSpPr>
          <p:nvPr>
            <p:ph type="ftr" sz="quarter" idx="11"/>
          </p:nvPr>
        </p:nvSpPr>
        <p:spPr/>
        <p:txBody>
          <a:bodyPr/>
          <a:lstStyle/>
          <a:p>
            <a:endParaRPr lang="sr-Latn-RS"/>
          </a:p>
        </p:txBody>
      </p:sp>
      <p:sp>
        <p:nvSpPr>
          <p:cNvPr id="9" name="Čuvar mesta za broj slajda 8">
            <a:extLst>
              <a:ext uri="{FF2B5EF4-FFF2-40B4-BE49-F238E27FC236}">
                <a16:creationId xmlns:a16="http://schemas.microsoft.com/office/drawing/2014/main" id="{EA89CE54-86B9-87EC-0C4E-EB867AEFB7A4}"/>
              </a:ext>
            </a:extLst>
          </p:cNvPr>
          <p:cNvSpPr>
            <a:spLocks noGrp="1"/>
          </p:cNvSpPr>
          <p:nvPr>
            <p:ph type="sldNum" sz="quarter" idx="12"/>
          </p:nvPr>
        </p:nvSpPr>
        <p:spPr/>
        <p:txBody>
          <a:bodyPr/>
          <a:lstStyle/>
          <a:p>
            <a:fld id="{43B511ED-D838-4AE9-B8E4-60C1371C4347}" type="slidenum">
              <a:rPr lang="sr-Latn-RS" smtClean="0"/>
              <a:t>‹#›</a:t>
            </a:fld>
            <a:endParaRPr lang="sr-Latn-RS"/>
          </a:p>
        </p:txBody>
      </p:sp>
    </p:spTree>
    <p:extLst>
      <p:ext uri="{BB962C8B-B14F-4D97-AF65-F5344CB8AC3E}">
        <p14:creationId xmlns:p14="http://schemas.microsoft.com/office/powerpoint/2010/main" val="776407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5078F98-F3F9-590C-2023-79A18AFE3004}"/>
              </a:ext>
            </a:extLst>
          </p:cNvPr>
          <p:cNvSpPr>
            <a:spLocks noGrp="1"/>
          </p:cNvSpPr>
          <p:nvPr>
            <p:ph type="title"/>
          </p:nvPr>
        </p:nvSpPr>
        <p:spPr/>
        <p:txBody>
          <a:bodyPr/>
          <a:lstStyle/>
          <a:p>
            <a:r>
              <a:rPr lang="sr-Latn-RS"/>
              <a:t>Kliknite i uredite naslov mastera</a:t>
            </a:r>
          </a:p>
        </p:txBody>
      </p:sp>
      <p:sp>
        <p:nvSpPr>
          <p:cNvPr id="3" name="Čuvar mesta za datum 2">
            <a:extLst>
              <a:ext uri="{FF2B5EF4-FFF2-40B4-BE49-F238E27FC236}">
                <a16:creationId xmlns:a16="http://schemas.microsoft.com/office/drawing/2014/main" id="{CEA3FCA1-6171-C894-14BE-902CEE589D3E}"/>
              </a:ext>
            </a:extLst>
          </p:cNvPr>
          <p:cNvSpPr>
            <a:spLocks noGrp="1"/>
          </p:cNvSpPr>
          <p:nvPr>
            <p:ph type="dt" sz="half" idx="10"/>
          </p:nvPr>
        </p:nvSpPr>
        <p:spPr/>
        <p:txBody>
          <a:bodyPr/>
          <a:lstStyle/>
          <a:p>
            <a:fld id="{F6347CA5-9570-4F2F-96A7-12D854894EF9}" type="datetimeFigureOut">
              <a:rPr lang="sr-Latn-RS" smtClean="0"/>
              <a:t>25.2.2024.</a:t>
            </a:fld>
            <a:endParaRPr lang="sr-Latn-RS"/>
          </a:p>
        </p:txBody>
      </p:sp>
      <p:sp>
        <p:nvSpPr>
          <p:cNvPr id="4" name="Čuvar mesta za podnožje 3">
            <a:extLst>
              <a:ext uri="{FF2B5EF4-FFF2-40B4-BE49-F238E27FC236}">
                <a16:creationId xmlns:a16="http://schemas.microsoft.com/office/drawing/2014/main" id="{6393E741-36E4-0C22-069D-913755F5336C}"/>
              </a:ext>
            </a:extLst>
          </p:cNvPr>
          <p:cNvSpPr>
            <a:spLocks noGrp="1"/>
          </p:cNvSpPr>
          <p:nvPr>
            <p:ph type="ftr" sz="quarter" idx="11"/>
          </p:nvPr>
        </p:nvSpPr>
        <p:spPr/>
        <p:txBody>
          <a:bodyPr/>
          <a:lstStyle/>
          <a:p>
            <a:endParaRPr lang="sr-Latn-RS"/>
          </a:p>
        </p:txBody>
      </p:sp>
      <p:sp>
        <p:nvSpPr>
          <p:cNvPr id="5" name="Čuvar mesta za broj slajda 4">
            <a:extLst>
              <a:ext uri="{FF2B5EF4-FFF2-40B4-BE49-F238E27FC236}">
                <a16:creationId xmlns:a16="http://schemas.microsoft.com/office/drawing/2014/main" id="{656962ED-E151-EB17-7C5C-98A02925904E}"/>
              </a:ext>
            </a:extLst>
          </p:cNvPr>
          <p:cNvSpPr>
            <a:spLocks noGrp="1"/>
          </p:cNvSpPr>
          <p:nvPr>
            <p:ph type="sldNum" sz="quarter" idx="12"/>
          </p:nvPr>
        </p:nvSpPr>
        <p:spPr/>
        <p:txBody>
          <a:bodyPr/>
          <a:lstStyle/>
          <a:p>
            <a:fld id="{43B511ED-D838-4AE9-B8E4-60C1371C4347}" type="slidenum">
              <a:rPr lang="sr-Latn-RS" smtClean="0"/>
              <a:t>‹#›</a:t>
            </a:fld>
            <a:endParaRPr lang="sr-Latn-RS"/>
          </a:p>
        </p:txBody>
      </p:sp>
    </p:spTree>
    <p:extLst>
      <p:ext uri="{BB962C8B-B14F-4D97-AF65-F5344CB8AC3E}">
        <p14:creationId xmlns:p14="http://schemas.microsoft.com/office/powerpoint/2010/main" val="3432958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Čuvar mesta za datum 1">
            <a:extLst>
              <a:ext uri="{FF2B5EF4-FFF2-40B4-BE49-F238E27FC236}">
                <a16:creationId xmlns:a16="http://schemas.microsoft.com/office/drawing/2014/main" id="{ACDB46CD-00C9-DC02-6F9F-57F6E7368156}"/>
              </a:ext>
            </a:extLst>
          </p:cNvPr>
          <p:cNvSpPr>
            <a:spLocks noGrp="1"/>
          </p:cNvSpPr>
          <p:nvPr>
            <p:ph type="dt" sz="half" idx="10"/>
          </p:nvPr>
        </p:nvSpPr>
        <p:spPr/>
        <p:txBody>
          <a:bodyPr/>
          <a:lstStyle/>
          <a:p>
            <a:fld id="{F6347CA5-9570-4F2F-96A7-12D854894EF9}" type="datetimeFigureOut">
              <a:rPr lang="sr-Latn-RS" smtClean="0"/>
              <a:t>25.2.2024.</a:t>
            </a:fld>
            <a:endParaRPr lang="sr-Latn-RS"/>
          </a:p>
        </p:txBody>
      </p:sp>
      <p:sp>
        <p:nvSpPr>
          <p:cNvPr id="3" name="Čuvar mesta za podnožje 2">
            <a:extLst>
              <a:ext uri="{FF2B5EF4-FFF2-40B4-BE49-F238E27FC236}">
                <a16:creationId xmlns:a16="http://schemas.microsoft.com/office/drawing/2014/main" id="{87A39C2A-69F6-0E66-E790-943BE8D01C74}"/>
              </a:ext>
            </a:extLst>
          </p:cNvPr>
          <p:cNvSpPr>
            <a:spLocks noGrp="1"/>
          </p:cNvSpPr>
          <p:nvPr>
            <p:ph type="ftr" sz="quarter" idx="11"/>
          </p:nvPr>
        </p:nvSpPr>
        <p:spPr/>
        <p:txBody>
          <a:bodyPr/>
          <a:lstStyle/>
          <a:p>
            <a:endParaRPr lang="sr-Latn-RS"/>
          </a:p>
        </p:txBody>
      </p:sp>
      <p:sp>
        <p:nvSpPr>
          <p:cNvPr id="4" name="Čuvar mesta za broj slajda 3">
            <a:extLst>
              <a:ext uri="{FF2B5EF4-FFF2-40B4-BE49-F238E27FC236}">
                <a16:creationId xmlns:a16="http://schemas.microsoft.com/office/drawing/2014/main" id="{BB298055-3A87-A181-DAAD-4EC39EB81A3C}"/>
              </a:ext>
            </a:extLst>
          </p:cNvPr>
          <p:cNvSpPr>
            <a:spLocks noGrp="1"/>
          </p:cNvSpPr>
          <p:nvPr>
            <p:ph type="sldNum" sz="quarter" idx="12"/>
          </p:nvPr>
        </p:nvSpPr>
        <p:spPr/>
        <p:txBody>
          <a:bodyPr/>
          <a:lstStyle/>
          <a:p>
            <a:fld id="{43B511ED-D838-4AE9-B8E4-60C1371C4347}" type="slidenum">
              <a:rPr lang="sr-Latn-RS" smtClean="0"/>
              <a:t>‹#›</a:t>
            </a:fld>
            <a:endParaRPr lang="sr-Latn-RS"/>
          </a:p>
        </p:txBody>
      </p:sp>
    </p:spTree>
    <p:extLst>
      <p:ext uri="{BB962C8B-B14F-4D97-AF65-F5344CB8AC3E}">
        <p14:creationId xmlns:p14="http://schemas.microsoft.com/office/powerpoint/2010/main" val="1603507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a nat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65BCAFB-6272-C2CA-3168-C713C676E644}"/>
              </a:ext>
            </a:extLst>
          </p:cNvPr>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p>
        </p:txBody>
      </p:sp>
      <p:sp>
        <p:nvSpPr>
          <p:cNvPr id="3" name="Čuvar mesta za sadržaj 2">
            <a:extLst>
              <a:ext uri="{FF2B5EF4-FFF2-40B4-BE49-F238E27FC236}">
                <a16:creationId xmlns:a16="http://schemas.microsoft.com/office/drawing/2014/main" id="{0305FFA6-3C80-BF42-0B2D-2FEE8914BAC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tekst 3">
            <a:extLst>
              <a:ext uri="{FF2B5EF4-FFF2-40B4-BE49-F238E27FC236}">
                <a16:creationId xmlns:a16="http://schemas.microsoft.com/office/drawing/2014/main" id="{B8C99986-14CC-5676-F92F-F8BD579B08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Čuvar mesta za datum 4">
            <a:extLst>
              <a:ext uri="{FF2B5EF4-FFF2-40B4-BE49-F238E27FC236}">
                <a16:creationId xmlns:a16="http://schemas.microsoft.com/office/drawing/2014/main" id="{D8930A86-00D2-33E1-0B18-59161FA92591}"/>
              </a:ext>
            </a:extLst>
          </p:cNvPr>
          <p:cNvSpPr>
            <a:spLocks noGrp="1"/>
          </p:cNvSpPr>
          <p:nvPr>
            <p:ph type="dt" sz="half" idx="10"/>
          </p:nvPr>
        </p:nvSpPr>
        <p:spPr/>
        <p:txBody>
          <a:bodyPr/>
          <a:lstStyle/>
          <a:p>
            <a:fld id="{F6347CA5-9570-4F2F-96A7-12D854894EF9}" type="datetimeFigureOut">
              <a:rPr lang="sr-Latn-RS" smtClean="0"/>
              <a:t>25.2.2024.</a:t>
            </a:fld>
            <a:endParaRPr lang="sr-Latn-RS"/>
          </a:p>
        </p:txBody>
      </p:sp>
      <p:sp>
        <p:nvSpPr>
          <p:cNvPr id="6" name="Čuvar mesta za podnožje 5">
            <a:extLst>
              <a:ext uri="{FF2B5EF4-FFF2-40B4-BE49-F238E27FC236}">
                <a16:creationId xmlns:a16="http://schemas.microsoft.com/office/drawing/2014/main" id="{C4BD717F-BBC9-5337-8CC5-7F2E0D88BDC9}"/>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4BF94524-930D-2F9E-FCA0-E65DE8FD2E41}"/>
              </a:ext>
            </a:extLst>
          </p:cNvPr>
          <p:cNvSpPr>
            <a:spLocks noGrp="1"/>
          </p:cNvSpPr>
          <p:nvPr>
            <p:ph type="sldNum" sz="quarter" idx="12"/>
          </p:nvPr>
        </p:nvSpPr>
        <p:spPr/>
        <p:txBody>
          <a:bodyPr/>
          <a:lstStyle/>
          <a:p>
            <a:fld id="{43B511ED-D838-4AE9-B8E4-60C1371C4347}" type="slidenum">
              <a:rPr lang="sr-Latn-RS" smtClean="0"/>
              <a:t>‹#›</a:t>
            </a:fld>
            <a:endParaRPr lang="sr-Latn-RS"/>
          </a:p>
        </p:txBody>
      </p:sp>
    </p:spTree>
    <p:extLst>
      <p:ext uri="{BB962C8B-B14F-4D97-AF65-F5344CB8AC3E}">
        <p14:creationId xmlns:p14="http://schemas.microsoft.com/office/powerpoint/2010/main" val="3189259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a nat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F661B9A-3373-34D3-5E7B-A47961AB62B8}"/>
              </a:ext>
            </a:extLst>
          </p:cNvPr>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p>
        </p:txBody>
      </p:sp>
      <p:sp>
        <p:nvSpPr>
          <p:cNvPr id="3" name="Čuvar mesta za sliku 2">
            <a:extLst>
              <a:ext uri="{FF2B5EF4-FFF2-40B4-BE49-F238E27FC236}">
                <a16:creationId xmlns:a16="http://schemas.microsoft.com/office/drawing/2014/main" id="{B433EC15-7670-D0A8-2B09-68E325E152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Čuvar mesta za tekst 3">
            <a:extLst>
              <a:ext uri="{FF2B5EF4-FFF2-40B4-BE49-F238E27FC236}">
                <a16:creationId xmlns:a16="http://schemas.microsoft.com/office/drawing/2014/main" id="{2C8E9FB3-F0DF-15A5-97E8-5A13444801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Čuvar mesta za datum 4">
            <a:extLst>
              <a:ext uri="{FF2B5EF4-FFF2-40B4-BE49-F238E27FC236}">
                <a16:creationId xmlns:a16="http://schemas.microsoft.com/office/drawing/2014/main" id="{C7C27B23-45C0-ED2F-773C-C7A1A957011B}"/>
              </a:ext>
            </a:extLst>
          </p:cNvPr>
          <p:cNvSpPr>
            <a:spLocks noGrp="1"/>
          </p:cNvSpPr>
          <p:nvPr>
            <p:ph type="dt" sz="half" idx="10"/>
          </p:nvPr>
        </p:nvSpPr>
        <p:spPr/>
        <p:txBody>
          <a:bodyPr/>
          <a:lstStyle/>
          <a:p>
            <a:fld id="{F6347CA5-9570-4F2F-96A7-12D854894EF9}" type="datetimeFigureOut">
              <a:rPr lang="sr-Latn-RS" smtClean="0"/>
              <a:t>25.2.2024.</a:t>
            </a:fld>
            <a:endParaRPr lang="sr-Latn-RS"/>
          </a:p>
        </p:txBody>
      </p:sp>
      <p:sp>
        <p:nvSpPr>
          <p:cNvPr id="6" name="Čuvar mesta za podnožje 5">
            <a:extLst>
              <a:ext uri="{FF2B5EF4-FFF2-40B4-BE49-F238E27FC236}">
                <a16:creationId xmlns:a16="http://schemas.microsoft.com/office/drawing/2014/main" id="{E42C8B10-3DD7-8646-3BE9-7DE892F8D8CE}"/>
              </a:ext>
            </a:extLst>
          </p:cNvPr>
          <p:cNvSpPr>
            <a:spLocks noGrp="1"/>
          </p:cNvSpPr>
          <p:nvPr>
            <p:ph type="ftr" sz="quarter" idx="11"/>
          </p:nvPr>
        </p:nvSpPr>
        <p:spPr/>
        <p:txBody>
          <a:bodyPr/>
          <a:lstStyle/>
          <a:p>
            <a:endParaRPr lang="sr-Latn-RS"/>
          </a:p>
        </p:txBody>
      </p:sp>
      <p:sp>
        <p:nvSpPr>
          <p:cNvPr id="7" name="Čuvar mesta za broj slajda 6">
            <a:extLst>
              <a:ext uri="{FF2B5EF4-FFF2-40B4-BE49-F238E27FC236}">
                <a16:creationId xmlns:a16="http://schemas.microsoft.com/office/drawing/2014/main" id="{D48F2AD9-FF25-D75D-4252-AE6DF72A42DE}"/>
              </a:ext>
            </a:extLst>
          </p:cNvPr>
          <p:cNvSpPr>
            <a:spLocks noGrp="1"/>
          </p:cNvSpPr>
          <p:nvPr>
            <p:ph type="sldNum" sz="quarter" idx="12"/>
          </p:nvPr>
        </p:nvSpPr>
        <p:spPr/>
        <p:txBody>
          <a:bodyPr/>
          <a:lstStyle/>
          <a:p>
            <a:fld id="{43B511ED-D838-4AE9-B8E4-60C1371C4347}" type="slidenum">
              <a:rPr lang="sr-Latn-RS" smtClean="0"/>
              <a:t>‹#›</a:t>
            </a:fld>
            <a:endParaRPr lang="sr-Latn-RS"/>
          </a:p>
        </p:txBody>
      </p:sp>
    </p:spTree>
    <p:extLst>
      <p:ext uri="{BB962C8B-B14F-4D97-AF65-F5344CB8AC3E}">
        <p14:creationId xmlns:p14="http://schemas.microsoft.com/office/powerpoint/2010/main" val="1015389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esta za naslov 1">
            <a:extLst>
              <a:ext uri="{FF2B5EF4-FFF2-40B4-BE49-F238E27FC236}">
                <a16:creationId xmlns:a16="http://schemas.microsoft.com/office/drawing/2014/main" id="{B9B4B86C-9CD0-DE3B-B412-7892ED71ED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r-Latn-RS"/>
              <a:t>Kliknite i uredite naslov mastera</a:t>
            </a:r>
          </a:p>
        </p:txBody>
      </p:sp>
      <p:sp>
        <p:nvSpPr>
          <p:cNvPr id="3" name="Čuvar mesta za tekst 2">
            <a:extLst>
              <a:ext uri="{FF2B5EF4-FFF2-40B4-BE49-F238E27FC236}">
                <a16:creationId xmlns:a16="http://schemas.microsoft.com/office/drawing/2014/main" id="{9D545729-F21E-9EED-2331-D0B3AF760C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p>
        </p:txBody>
      </p:sp>
      <p:sp>
        <p:nvSpPr>
          <p:cNvPr id="4" name="Čuvar mesta za datum 3">
            <a:extLst>
              <a:ext uri="{FF2B5EF4-FFF2-40B4-BE49-F238E27FC236}">
                <a16:creationId xmlns:a16="http://schemas.microsoft.com/office/drawing/2014/main" id="{E0E34A9A-744A-7262-3FFF-E437B70941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6347CA5-9570-4F2F-96A7-12D854894EF9}" type="datetimeFigureOut">
              <a:rPr lang="sr-Latn-RS" smtClean="0"/>
              <a:t>25.2.2024.</a:t>
            </a:fld>
            <a:endParaRPr lang="sr-Latn-RS"/>
          </a:p>
        </p:txBody>
      </p:sp>
      <p:sp>
        <p:nvSpPr>
          <p:cNvPr id="5" name="Čuvar mesta za podnožje 4">
            <a:extLst>
              <a:ext uri="{FF2B5EF4-FFF2-40B4-BE49-F238E27FC236}">
                <a16:creationId xmlns:a16="http://schemas.microsoft.com/office/drawing/2014/main" id="{E5938D7E-8CB6-1408-05FA-DC3817AF9B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sr-Latn-RS"/>
          </a:p>
        </p:txBody>
      </p:sp>
      <p:sp>
        <p:nvSpPr>
          <p:cNvPr id="6" name="Čuvar mesta za broj slajda 5">
            <a:extLst>
              <a:ext uri="{FF2B5EF4-FFF2-40B4-BE49-F238E27FC236}">
                <a16:creationId xmlns:a16="http://schemas.microsoft.com/office/drawing/2014/main" id="{607CEC97-6FAF-4C0F-DC77-5E8012F52E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3B511ED-D838-4AE9-B8E4-60C1371C4347}" type="slidenum">
              <a:rPr lang="sr-Latn-RS" smtClean="0"/>
              <a:t>‹#›</a:t>
            </a:fld>
            <a:endParaRPr lang="sr-Latn-RS"/>
          </a:p>
        </p:txBody>
      </p:sp>
    </p:spTree>
    <p:extLst>
      <p:ext uri="{BB962C8B-B14F-4D97-AF65-F5344CB8AC3E}">
        <p14:creationId xmlns:p14="http://schemas.microsoft.com/office/powerpoint/2010/main" val="5873326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seoptimizacijasajta.co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popwebdesign.net/istrazivanje-i-analiza-konkurencije.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madlemmings.com/2014/11/03/semrush-review-keyword-competitor-research/" TargetMode="External"/><Relationship Id="rId2" Type="http://schemas.openxmlformats.org/officeDocument/2006/relationships/hyperlink" Target="https://adwords.google.com/KeywordPlanner#start" TargetMode="Externa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hyperlink" Target="https://smallseotools.com/keyword-density-checker/"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hyperlink" Target="https://support.google.com/adwords/answer/2497836?hl=sr"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moz.com/google-algorithm-change"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yoast.com/keyword-cannibalization"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backlinko.com/search-engine-ranking"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hemingwayapp.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www.popwebdesign.net/seo-optimizacija.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B42721F-58DD-25F2-C5EB-0D81589CB6A1}"/>
              </a:ext>
            </a:extLst>
          </p:cNvPr>
          <p:cNvSpPr>
            <a:spLocks noGrp="1"/>
          </p:cNvSpPr>
          <p:nvPr>
            <p:ph type="ctrTitle"/>
          </p:nvPr>
        </p:nvSpPr>
        <p:spPr>
          <a:xfrm>
            <a:off x="1524000" y="1107718"/>
            <a:ext cx="9144000" cy="1740910"/>
          </a:xfrm>
        </p:spPr>
        <p:txBody>
          <a:bodyPr/>
          <a:lstStyle/>
          <a:p>
            <a:r>
              <a:rPr lang="sr-Latn-RS" dirty="0"/>
              <a:t>Ključne reči</a:t>
            </a:r>
          </a:p>
        </p:txBody>
      </p:sp>
      <p:sp>
        <p:nvSpPr>
          <p:cNvPr id="3" name="Podnaslov 2">
            <a:extLst>
              <a:ext uri="{FF2B5EF4-FFF2-40B4-BE49-F238E27FC236}">
                <a16:creationId xmlns:a16="http://schemas.microsoft.com/office/drawing/2014/main" id="{F1C47E95-E3A7-73AA-5249-5CC83AA99BC0}"/>
              </a:ext>
            </a:extLst>
          </p:cNvPr>
          <p:cNvSpPr>
            <a:spLocks noGrp="1"/>
          </p:cNvSpPr>
          <p:nvPr>
            <p:ph type="subTitle" idx="1"/>
          </p:nvPr>
        </p:nvSpPr>
        <p:spPr>
          <a:xfrm>
            <a:off x="1524000" y="3166847"/>
            <a:ext cx="9144000" cy="1655762"/>
          </a:xfrm>
        </p:spPr>
        <p:txBody>
          <a:bodyPr/>
          <a:lstStyle/>
          <a:p>
            <a:r>
              <a:rPr lang="sr-Latn-RS" dirty="0"/>
              <a:t>WEB dizajn</a:t>
            </a:r>
          </a:p>
        </p:txBody>
      </p:sp>
      <p:sp>
        <p:nvSpPr>
          <p:cNvPr id="5" name="Okvir za tekst 4">
            <a:extLst>
              <a:ext uri="{FF2B5EF4-FFF2-40B4-BE49-F238E27FC236}">
                <a16:creationId xmlns:a16="http://schemas.microsoft.com/office/drawing/2014/main" id="{D6546686-A409-9421-D7F7-C02E820DD238}"/>
              </a:ext>
            </a:extLst>
          </p:cNvPr>
          <p:cNvSpPr txBox="1"/>
          <p:nvPr/>
        </p:nvSpPr>
        <p:spPr>
          <a:xfrm>
            <a:off x="3251200" y="4733928"/>
            <a:ext cx="6096000" cy="1754326"/>
          </a:xfrm>
          <a:prstGeom prst="rect">
            <a:avLst/>
          </a:prstGeom>
          <a:noFill/>
        </p:spPr>
        <p:txBody>
          <a:bodyPr wrap="square">
            <a:spAutoFit/>
          </a:bodyPr>
          <a:lstStyle/>
          <a:p>
            <a:r>
              <a:rPr lang="sr-Latn-RS" b="0" i="0" dirty="0">
                <a:effectLst/>
                <a:latin typeface="Arimo"/>
              </a:rPr>
              <a:t>Cilj je napraviti </a:t>
            </a:r>
            <a:r>
              <a:rPr lang="sr-Latn-RS" b="1" i="0" dirty="0">
                <a:effectLst/>
                <a:latin typeface="Arimo"/>
              </a:rPr>
              <a:t>sadržaj</a:t>
            </a:r>
            <a:r>
              <a:rPr lang="sr-Latn-RS" b="0" i="0" dirty="0">
                <a:effectLst/>
                <a:latin typeface="Arimo"/>
              </a:rPr>
              <a:t> korišćenjem skupova ključnih reči koje su u </a:t>
            </a:r>
            <a:r>
              <a:rPr lang="sr-Latn-RS" b="1" i="0" dirty="0">
                <a:effectLst/>
                <a:latin typeface="Arimo"/>
              </a:rPr>
              <a:t>kontekstu</a:t>
            </a:r>
            <a:r>
              <a:rPr lang="sr-Latn-RS" b="0" i="0" dirty="0">
                <a:effectLst/>
                <a:latin typeface="Arimo"/>
              </a:rPr>
              <a:t>. Ovde ne koristimo samo glavnu ključnu reč, već niz reči i fraza povezanih značenjem i smislom. </a:t>
            </a:r>
          </a:p>
          <a:p>
            <a:r>
              <a:rPr lang="sr-Latn-RS" b="1" i="0" dirty="0">
                <a:effectLst/>
                <a:latin typeface="Arimo"/>
              </a:rPr>
              <a:t>Značaj ključne reči za sajt </a:t>
            </a:r>
            <a:r>
              <a:rPr lang="sr-Latn-RS" b="0" i="0" dirty="0">
                <a:effectLst/>
                <a:latin typeface="Arimo"/>
              </a:rPr>
              <a:t>je u tome što je ona prvi kriterijum po kome pretraživač </a:t>
            </a:r>
            <a:r>
              <a:rPr lang="sr-Latn-RS" b="0" i="1" dirty="0">
                <a:effectLst/>
                <a:latin typeface="Arimo"/>
              </a:rPr>
              <a:t>procenjuje namere</a:t>
            </a:r>
            <a:r>
              <a:rPr lang="sr-Latn-RS" b="0" i="0" dirty="0">
                <a:effectLst/>
                <a:latin typeface="Arimo"/>
              </a:rPr>
              <a:t> korisnika, </a:t>
            </a:r>
            <a:r>
              <a:rPr lang="sr-Latn-RS" b="0" i="1" dirty="0">
                <a:effectLst/>
                <a:latin typeface="Arimo"/>
              </a:rPr>
              <a:t>vrši izbor i nudi odgovore</a:t>
            </a:r>
            <a:r>
              <a:rPr lang="sr-Latn-RS" b="0" i="0" dirty="0">
                <a:effectLst/>
                <a:latin typeface="Arimo"/>
              </a:rPr>
              <a:t> na postavljeni upit!</a:t>
            </a:r>
            <a:endParaRPr lang="sr-Latn-RS" dirty="0"/>
          </a:p>
        </p:txBody>
      </p:sp>
      <p:pic>
        <p:nvPicPr>
          <p:cNvPr id="7" name="Slika 6" descr="Slika na kojoj se nalazi Font, dijagram, Grafika, clipart&#10;&#10;Opis je automatski generisan">
            <a:extLst>
              <a:ext uri="{FF2B5EF4-FFF2-40B4-BE49-F238E27FC236}">
                <a16:creationId xmlns:a16="http://schemas.microsoft.com/office/drawing/2014/main" id="{10C8BF11-DEA7-FA0A-0ADB-2373E72396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404623">
            <a:off x="457201" y="1703954"/>
            <a:ext cx="3624262" cy="1886252"/>
          </a:xfrm>
          <a:prstGeom prst="rect">
            <a:avLst/>
          </a:prstGeom>
        </p:spPr>
      </p:pic>
    </p:spTree>
    <p:extLst>
      <p:ext uri="{BB962C8B-B14F-4D97-AF65-F5344CB8AC3E}">
        <p14:creationId xmlns:p14="http://schemas.microsoft.com/office/powerpoint/2010/main" val="3130396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37" name="Rectangle 5126">
            <a:extLst>
              <a:ext uri="{FF2B5EF4-FFF2-40B4-BE49-F238E27FC236}">
                <a16:creationId xmlns:a16="http://schemas.microsoft.com/office/drawing/2014/main" id="{B6FACB3C-9069-4791-BC5C-0DB7CD19B8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8" name="Rectangle 5128">
            <a:extLst>
              <a:ext uri="{FF2B5EF4-FFF2-40B4-BE49-F238E27FC236}">
                <a16:creationId xmlns:a16="http://schemas.microsoft.com/office/drawing/2014/main" id="{71F2038E-D777-4B76-81DD-DD13EE91B9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54DC7E1-6555-3E7F-05C0-BA51CA7A7DDC}"/>
              </a:ext>
            </a:extLst>
          </p:cNvPr>
          <p:cNvSpPr>
            <a:spLocks noGrp="1"/>
          </p:cNvSpPr>
          <p:nvPr>
            <p:ph type="title"/>
          </p:nvPr>
        </p:nvSpPr>
        <p:spPr>
          <a:xfrm>
            <a:off x="804672" y="802955"/>
            <a:ext cx="4766330" cy="1454051"/>
          </a:xfrm>
        </p:spPr>
        <p:txBody>
          <a:bodyPr>
            <a:normAutofit/>
          </a:bodyPr>
          <a:lstStyle/>
          <a:p>
            <a:r>
              <a:rPr lang="sr-Latn-RS" sz="3300" b="0" i="0">
                <a:solidFill>
                  <a:schemeClr val="tx2"/>
                </a:solidFill>
                <a:effectLst/>
                <a:latin typeface="Playfair Display" panose="00000500000000000000" pitchFamily="2" charset="0"/>
              </a:rPr>
              <a:t>Analiza i izbor ključnih reči</a:t>
            </a:r>
            <a:br>
              <a:rPr lang="sr-Latn-RS" sz="3300" b="0" i="0">
                <a:solidFill>
                  <a:schemeClr val="tx2"/>
                </a:solidFill>
                <a:effectLst/>
                <a:latin typeface="Playfair Display" panose="00000500000000000000" pitchFamily="2" charset="0"/>
              </a:rPr>
            </a:br>
            <a:endParaRPr lang="sr-Latn-RS" sz="3300">
              <a:solidFill>
                <a:schemeClr val="tx2"/>
              </a:solidFill>
            </a:endParaRPr>
          </a:p>
        </p:txBody>
      </p:sp>
      <p:sp>
        <p:nvSpPr>
          <p:cNvPr id="3" name="Čuvar mesta za sadržaj 2">
            <a:extLst>
              <a:ext uri="{FF2B5EF4-FFF2-40B4-BE49-F238E27FC236}">
                <a16:creationId xmlns:a16="http://schemas.microsoft.com/office/drawing/2014/main" id="{C7ED040B-E3FA-2664-5E7D-C5655AF94800}"/>
              </a:ext>
            </a:extLst>
          </p:cNvPr>
          <p:cNvSpPr>
            <a:spLocks noGrp="1"/>
          </p:cNvSpPr>
          <p:nvPr>
            <p:ph idx="1"/>
          </p:nvPr>
        </p:nvSpPr>
        <p:spPr>
          <a:xfrm>
            <a:off x="804672" y="2421683"/>
            <a:ext cx="4765949" cy="3353476"/>
          </a:xfrm>
        </p:spPr>
        <p:txBody>
          <a:bodyPr anchor="t">
            <a:normAutofit/>
          </a:bodyPr>
          <a:lstStyle/>
          <a:p>
            <a:r>
              <a:rPr lang="sr-Latn-RS" sz="1800" b="0" i="0" dirty="0">
                <a:solidFill>
                  <a:schemeClr val="tx2"/>
                </a:solidFill>
                <a:effectLst/>
                <a:latin typeface="Poppins" panose="00000500000000000000" pitchFamily="2" charset="0"/>
              </a:rPr>
              <a:t>Koliko je ključna reč vredna za vaš sajt? </a:t>
            </a:r>
          </a:p>
          <a:p>
            <a:r>
              <a:rPr lang="sr-Latn-RS" sz="1800" b="0" i="0" dirty="0" err="1">
                <a:solidFill>
                  <a:schemeClr val="tx2"/>
                </a:solidFill>
                <a:effectLst/>
                <a:latin typeface="Poppins" panose="00000500000000000000" pitchFamily="2" charset="0"/>
              </a:rPr>
              <a:t>Vebmasteri</a:t>
            </a:r>
            <a:r>
              <a:rPr lang="sr-Latn-RS" sz="1800" b="0" i="0" dirty="0">
                <a:solidFill>
                  <a:schemeClr val="tx2"/>
                </a:solidFill>
                <a:effectLst/>
                <a:latin typeface="Poppins" panose="00000500000000000000" pitchFamily="2" charset="0"/>
              </a:rPr>
              <a:t> (</a:t>
            </a:r>
            <a:r>
              <a:rPr lang="sr-Latn-RS" sz="1800" b="0" i="0" dirty="0" err="1">
                <a:solidFill>
                  <a:schemeClr val="tx2"/>
                </a:solidFill>
                <a:effectLst/>
                <a:latin typeface="Poppins" panose="00000500000000000000" pitchFamily="2" charset="0"/>
              </a:rPr>
              <a:t>eng</a:t>
            </a:r>
            <a:r>
              <a:rPr lang="sr-Latn-RS" sz="1800" b="0" i="0" dirty="0">
                <a:solidFill>
                  <a:schemeClr val="tx2"/>
                </a:solidFill>
                <a:effectLst/>
                <a:latin typeface="Poppins" panose="00000500000000000000" pitchFamily="2" charset="0"/>
              </a:rPr>
              <a:t>. </a:t>
            </a:r>
            <a:r>
              <a:rPr lang="sr-Latn-RS" sz="1800" b="0" i="1" dirty="0" err="1">
                <a:solidFill>
                  <a:schemeClr val="tx2"/>
                </a:solidFill>
                <a:effectLst/>
                <a:latin typeface="Poppins" panose="00000500000000000000" pitchFamily="2" charset="0"/>
              </a:rPr>
              <a:t>webmasters</a:t>
            </a:r>
            <a:r>
              <a:rPr lang="sr-Latn-RS" sz="1800" b="0" i="0" dirty="0">
                <a:solidFill>
                  <a:schemeClr val="tx2"/>
                </a:solidFill>
                <a:effectLst/>
                <a:latin typeface="Poppins" panose="00000500000000000000" pitchFamily="2" charset="0"/>
              </a:rPr>
              <a:t>), pomoću raznih alata, mogu da pronađu informacije o ključnim rečima koje posetioci najčešće pretražuju.</a:t>
            </a:r>
            <a:endParaRPr lang="sr-Latn-RS" sz="1800" dirty="0">
              <a:solidFill>
                <a:schemeClr val="tx2"/>
              </a:solidFill>
            </a:endParaRPr>
          </a:p>
        </p:txBody>
      </p:sp>
      <p:grpSp>
        <p:nvGrpSpPr>
          <p:cNvPr id="5139" name="Group 5130">
            <a:extLst>
              <a:ext uri="{FF2B5EF4-FFF2-40B4-BE49-F238E27FC236}">
                <a16:creationId xmlns:a16="http://schemas.microsoft.com/office/drawing/2014/main" id="{DD354807-230F-4402-B1B9-F733A8F1F19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18240" y="-16714"/>
            <a:ext cx="6373761" cy="6874714"/>
            <a:chOff x="5818240" y="-1"/>
            <a:chExt cx="6373761" cy="6874714"/>
          </a:xfrm>
        </p:grpSpPr>
        <p:sp>
          <p:nvSpPr>
            <p:cNvPr id="5132" name="Freeform: Shape 5131">
              <a:extLst>
                <a:ext uri="{FF2B5EF4-FFF2-40B4-BE49-F238E27FC236}">
                  <a16:creationId xmlns:a16="http://schemas.microsoft.com/office/drawing/2014/main" id="{BF5A6F4A-CE87-4D5C-9382-8167967CE8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18240" y="-1"/>
              <a:ext cx="6373761" cy="6874714"/>
            </a:xfrm>
            <a:custGeom>
              <a:avLst/>
              <a:gdLst>
                <a:gd name="connsiteX0" fmla="*/ 6373761 w 6373761"/>
                <a:gd name="connsiteY0" fmla="*/ 5771297 h 6874714"/>
                <a:gd name="connsiteX1" fmla="*/ 6373761 w 6373761"/>
                <a:gd name="connsiteY1" fmla="*/ 6247960 h 6874714"/>
                <a:gd name="connsiteX2" fmla="*/ 6235932 w 6373761"/>
                <a:gd name="connsiteY2" fmla="*/ 6361930 h 6874714"/>
                <a:gd name="connsiteX3" fmla="*/ 5960375 w 6373761"/>
                <a:gd name="connsiteY3" fmla="*/ 6587489 h 6874714"/>
                <a:gd name="connsiteX4" fmla="*/ 5822907 w 6373761"/>
                <a:gd name="connsiteY4" fmla="*/ 6701871 h 6874714"/>
                <a:gd name="connsiteX5" fmla="*/ 5681115 w 6373761"/>
                <a:gd name="connsiteY5" fmla="*/ 6816896 h 6874714"/>
                <a:gd name="connsiteX6" fmla="*/ 5604096 w 6373761"/>
                <a:gd name="connsiteY6" fmla="*/ 6874714 h 6874714"/>
                <a:gd name="connsiteX7" fmla="*/ 4878485 w 6373761"/>
                <a:gd name="connsiteY7" fmla="*/ 6874714 h 6874714"/>
                <a:gd name="connsiteX8" fmla="*/ 5006014 w 6373761"/>
                <a:gd name="connsiteY8" fmla="*/ 6800200 h 6874714"/>
                <a:gd name="connsiteX9" fmla="*/ 5149855 w 6373761"/>
                <a:gd name="connsiteY9" fmla="*/ 6707667 h 6874714"/>
                <a:gd name="connsiteX10" fmla="*/ 5431866 w 6373761"/>
                <a:gd name="connsiteY10" fmla="*/ 6506210 h 6874714"/>
                <a:gd name="connsiteX11" fmla="*/ 5571036 w 6373761"/>
                <a:gd name="connsiteY11" fmla="*/ 6399557 h 6874714"/>
                <a:gd name="connsiteX12" fmla="*/ 5711649 w 6373761"/>
                <a:gd name="connsiteY12" fmla="*/ 6288912 h 6874714"/>
                <a:gd name="connsiteX13" fmla="*/ 6276589 w 6373761"/>
                <a:gd name="connsiteY13" fmla="*/ 5852379 h 6874714"/>
                <a:gd name="connsiteX14" fmla="*/ 3975975 w 6373761"/>
                <a:gd name="connsiteY14" fmla="*/ 263 h 6874714"/>
                <a:gd name="connsiteX15" fmla="*/ 4350473 w 6373761"/>
                <a:gd name="connsiteY15" fmla="*/ 24963 h 6874714"/>
                <a:gd name="connsiteX16" fmla="*/ 5077909 w 6373761"/>
                <a:gd name="connsiteY16" fmla="*/ 189450 h 6874714"/>
                <a:gd name="connsiteX17" fmla="*/ 5746507 w 6373761"/>
                <a:gd name="connsiteY17" fmla="*/ 505804 h 6874714"/>
                <a:gd name="connsiteX18" fmla="*/ 6322456 w 6373761"/>
                <a:gd name="connsiteY18" fmla="*/ 956633 h 6874714"/>
                <a:gd name="connsiteX19" fmla="*/ 6373761 w 6373761"/>
                <a:gd name="connsiteY19" fmla="*/ 1011863 h 6874714"/>
                <a:gd name="connsiteX20" fmla="*/ 6373761 w 6373761"/>
                <a:gd name="connsiteY20" fmla="*/ 1185075 h 6874714"/>
                <a:gd name="connsiteX21" fmla="*/ 6359489 w 6373761"/>
                <a:gd name="connsiteY21" fmla="*/ 1169497 h 6874714"/>
                <a:gd name="connsiteX22" fmla="*/ 6233869 w 6373761"/>
                <a:gd name="connsiteY22" fmla="*/ 1047442 h 6874714"/>
                <a:gd name="connsiteX23" fmla="*/ 5961423 w 6373761"/>
                <a:gd name="connsiteY23" fmla="*/ 827953 h 6874714"/>
                <a:gd name="connsiteX24" fmla="*/ 5663555 w 6373761"/>
                <a:gd name="connsiteY24" fmla="*/ 645304 h 6874714"/>
                <a:gd name="connsiteX25" fmla="*/ 5013827 w 6373761"/>
                <a:gd name="connsiteY25" fmla="*/ 397863 h 6874714"/>
                <a:gd name="connsiteX26" fmla="*/ 4327409 w 6373761"/>
                <a:gd name="connsiteY26" fmla="*/ 302545 h 6874714"/>
                <a:gd name="connsiteX27" fmla="*/ 3639939 w 6373761"/>
                <a:gd name="connsiteY27" fmla="*/ 338868 h 6874714"/>
                <a:gd name="connsiteX28" fmla="*/ 3302495 w 6373761"/>
                <a:gd name="connsiteY28" fmla="*/ 403659 h 6874714"/>
                <a:gd name="connsiteX29" fmla="*/ 2971604 w 6373761"/>
                <a:gd name="connsiteY29" fmla="*/ 496273 h 6874714"/>
                <a:gd name="connsiteX30" fmla="*/ 2648706 w 6373761"/>
                <a:gd name="connsiteY30" fmla="*/ 614389 h 6874714"/>
                <a:gd name="connsiteX31" fmla="*/ 2335374 w 6373761"/>
                <a:gd name="connsiteY31" fmla="*/ 757109 h 6874714"/>
                <a:gd name="connsiteX32" fmla="*/ 1741342 w 6373761"/>
                <a:gd name="connsiteY32" fmla="*/ 1107725 h 6874714"/>
                <a:gd name="connsiteX33" fmla="*/ 1600861 w 6373761"/>
                <a:gd name="connsiteY33" fmla="*/ 1208710 h 6874714"/>
                <a:gd name="connsiteX34" fmla="*/ 1531799 w 6373761"/>
                <a:gd name="connsiteY34" fmla="*/ 1260879 h 6874714"/>
                <a:gd name="connsiteX35" fmla="*/ 1463655 w 6373761"/>
                <a:gd name="connsiteY35" fmla="*/ 1314333 h 6874714"/>
                <a:gd name="connsiteX36" fmla="*/ 1200777 w 6373761"/>
                <a:gd name="connsiteY36" fmla="*/ 1541166 h 6874714"/>
                <a:gd name="connsiteX37" fmla="*/ 731501 w 6373761"/>
                <a:gd name="connsiteY37" fmla="*/ 2055754 h 6874714"/>
                <a:gd name="connsiteX38" fmla="*/ 531393 w 6373761"/>
                <a:gd name="connsiteY38" fmla="*/ 2342739 h 6874714"/>
                <a:gd name="connsiteX39" fmla="*/ 361033 w 6373761"/>
                <a:gd name="connsiteY39" fmla="*/ 2649046 h 6874714"/>
                <a:gd name="connsiteX40" fmla="*/ 323292 w 6373761"/>
                <a:gd name="connsiteY40" fmla="*/ 2728263 h 6874714"/>
                <a:gd name="connsiteX41" fmla="*/ 304945 w 6373761"/>
                <a:gd name="connsiteY41" fmla="*/ 2768193 h 6874714"/>
                <a:gd name="connsiteX42" fmla="*/ 287516 w 6373761"/>
                <a:gd name="connsiteY42" fmla="*/ 2808510 h 6874714"/>
                <a:gd name="connsiteX43" fmla="*/ 254230 w 6373761"/>
                <a:gd name="connsiteY43" fmla="*/ 2889788 h 6874714"/>
                <a:gd name="connsiteX44" fmla="*/ 223042 w 6373761"/>
                <a:gd name="connsiteY44" fmla="*/ 2971968 h 6874714"/>
                <a:gd name="connsiteX45" fmla="*/ 121611 w 6373761"/>
                <a:gd name="connsiteY45" fmla="*/ 3308544 h 6874714"/>
                <a:gd name="connsiteX46" fmla="*/ 39314 w 6373761"/>
                <a:gd name="connsiteY46" fmla="*/ 4005912 h 6874714"/>
                <a:gd name="connsiteX47" fmla="*/ 73910 w 6373761"/>
                <a:gd name="connsiteY47" fmla="*/ 4354081 h 6874714"/>
                <a:gd name="connsiteX48" fmla="*/ 179534 w 6373761"/>
                <a:gd name="connsiteY48" fmla="*/ 4687050 h 6874714"/>
                <a:gd name="connsiteX49" fmla="*/ 215964 w 6373761"/>
                <a:gd name="connsiteY49" fmla="*/ 4766654 h 6874714"/>
                <a:gd name="connsiteX50" fmla="*/ 256457 w 6373761"/>
                <a:gd name="connsiteY50" fmla="*/ 4844455 h 6874714"/>
                <a:gd name="connsiteX51" fmla="*/ 346225 w 6373761"/>
                <a:gd name="connsiteY51" fmla="*/ 4995290 h 6874714"/>
                <a:gd name="connsiteX52" fmla="*/ 445296 w 6373761"/>
                <a:gd name="connsiteY52" fmla="*/ 5140971 h 6874714"/>
                <a:gd name="connsiteX53" fmla="*/ 551443 w 6373761"/>
                <a:gd name="connsiteY53" fmla="*/ 5282531 h 6874714"/>
                <a:gd name="connsiteX54" fmla="*/ 772387 w 6373761"/>
                <a:gd name="connsiteY54" fmla="*/ 5562561 h 6874714"/>
                <a:gd name="connsiteX55" fmla="*/ 882858 w 6373761"/>
                <a:gd name="connsiteY55" fmla="*/ 5704507 h 6874714"/>
                <a:gd name="connsiteX56" fmla="*/ 990316 w 6373761"/>
                <a:gd name="connsiteY56" fmla="*/ 5848258 h 6874714"/>
                <a:gd name="connsiteX57" fmla="*/ 1097774 w 6373761"/>
                <a:gd name="connsiteY57" fmla="*/ 5987114 h 6874714"/>
                <a:gd name="connsiteX58" fmla="*/ 1210080 w 6373761"/>
                <a:gd name="connsiteY58" fmla="*/ 6121203 h 6874714"/>
                <a:gd name="connsiteX59" fmla="*/ 1448192 w 6373761"/>
                <a:gd name="connsiteY59" fmla="*/ 6374054 h 6874714"/>
                <a:gd name="connsiteX60" fmla="*/ 1982991 w 6373761"/>
                <a:gd name="connsiteY60" fmla="*/ 6796158 h 6874714"/>
                <a:gd name="connsiteX61" fmla="*/ 2118475 w 6373761"/>
                <a:gd name="connsiteY61" fmla="*/ 6874714 h 6874714"/>
                <a:gd name="connsiteX62" fmla="*/ 1569874 w 6373761"/>
                <a:gd name="connsiteY62" fmla="*/ 6874714 h 6874714"/>
                <a:gd name="connsiteX63" fmla="*/ 1507802 w 6373761"/>
                <a:gd name="connsiteY63" fmla="*/ 6817815 h 6874714"/>
                <a:gd name="connsiteX64" fmla="*/ 1256865 w 6373761"/>
                <a:gd name="connsiteY64" fmla="*/ 6543437 h 6874714"/>
                <a:gd name="connsiteX65" fmla="*/ 1038410 w 6373761"/>
                <a:gd name="connsiteY65" fmla="*/ 6248722 h 6874714"/>
                <a:gd name="connsiteX66" fmla="*/ 845380 w 6373761"/>
                <a:gd name="connsiteY66" fmla="*/ 5941386 h 6874714"/>
                <a:gd name="connsiteX67" fmla="*/ 755351 w 6373761"/>
                <a:gd name="connsiteY67" fmla="*/ 5788877 h 6874714"/>
                <a:gd name="connsiteX68" fmla="*/ 661784 w 6373761"/>
                <a:gd name="connsiteY68" fmla="*/ 5638944 h 6874714"/>
                <a:gd name="connsiteX69" fmla="*/ 466525 w 6373761"/>
                <a:gd name="connsiteY69" fmla="*/ 5340366 h 6874714"/>
                <a:gd name="connsiteX70" fmla="*/ 370992 w 6373761"/>
                <a:gd name="connsiteY70" fmla="*/ 5188502 h 6874714"/>
                <a:gd name="connsiteX71" fmla="*/ 280046 w 6373761"/>
                <a:gd name="connsiteY71" fmla="*/ 5033287 h 6874714"/>
                <a:gd name="connsiteX72" fmla="*/ 126853 w 6373761"/>
                <a:gd name="connsiteY72" fmla="*/ 4707660 h 6874714"/>
                <a:gd name="connsiteX73" fmla="*/ 30272 w 6373761"/>
                <a:gd name="connsiteY73" fmla="*/ 4362068 h 6874714"/>
                <a:gd name="connsiteX74" fmla="*/ 0 w 6373761"/>
                <a:gd name="connsiteY74" fmla="*/ 4005912 h 6874714"/>
                <a:gd name="connsiteX75" fmla="*/ 270480 w 6373761"/>
                <a:gd name="connsiteY75" fmla="*/ 2610532 h 6874714"/>
                <a:gd name="connsiteX76" fmla="*/ 415942 w 6373761"/>
                <a:gd name="connsiteY76" fmla="*/ 2280526 h 6874714"/>
                <a:gd name="connsiteX77" fmla="*/ 590102 w 6373761"/>
                <a:gd name="connsiteY77" fmla="*/ 1962626 h 6874714"/>
                <a:gd name="connsiteX78" fmla="*/ 1020719 w 6373761"/>
                <a:gd name="connsiteY78" fmla="*/ 1373070 h 6874714"/>
                <a:gd name="connsiteX79" fmla="*/ 1275080 w 6373761"/>
                <a:gd name="connsiteY79" fmla="*/ 1107081 h 6874714"/>
                <a:gd name="connsiteX80" fmla="*/ 1342437 w 6373761"/>
                <a:gd name="connsiteY80" fmla="*/ 1043965 h 6874714"/>
                <a:gd name="connsiteX81" fmla="*/ 1411106 w 6373761"/>
                <a:gd name="connsiteY81" fmla="*/ 982138 h 6874714"/>
                <a:gd name="connsiteX82" fmla="*/ 1553029 w 6373761"/>
                <a:gd name="connsiteY82" fmla="*/ 863376 h 6874714"/>
                <a:gd name="connsiteX83" fmla="*/ 2173401 w 6373761"/>
                <a:gd name="connsiteY83" fmla="*/ 454409 h 6874714"/>
                <a:gd name="connsiteX84" fmla="*/ 3599708 w 6373761"/>
                <a:gd name="connsiteY84" fmla="*/ 16332 h 6874714"/>
                <a:gd name="connsiteX85" fmla="*/ 3975975 w 6373761"/>
                <a:gd name="connsiteY85" fmla="*/ 263 h 687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373761" h="6874714">
                  <a:moveTo>
                    <a:pt x="6373761" y="5771297"/>
                  </a:moveTo>
                  <a:lnTo>
                    <a:pt x="6373761" y="6247960"/>
                  </a:lnTo>
                  <a:lnTo>
                    <a:pt x="6235932" y="6361930"/>
                  </a:lnTo>
                  <a:cubicBezTo>
                    <a:pt x="6143250" y="6437460"/>
                    <a:pt x="6051059" y="6512200"/>
                    <a:pt x="5960375" y="6587489"/>
                  </a:cubicBezTo>
                  <a:lnTo>
                    <a:pt x="5822907" y="6701871"/>
                  </a:lnTo>
                  <a:cubicBezTo>
                    <a:pt x="5776123" y="6740385"/>
                    <a:pt x="5729079" y="6778899"/>
                    <a:pt x="5681115" y="6816896"/>
                  </a:cubicBezTo>
                  <a:lnTo>
                    <a:pt x="5604096" y="6874714"/>
                  </a:lnTo>
                  <a:lnTo>
                    <a:pt x="4878485" y="6874714"/>
                  </a:lnTo>
                  <a:lnTo>
                    <a:pt x="5006014" y="6800200"/>
                  </a:lnTo>
                  <a:cubicBezTo>
                    <a:pt x="5054354" y="6770429"/>
                    <a:pt x="5102285" y="6739483"/>
                    <a:pt x="5149855" y="6707667"/>
                  </a:cubicBezTo>
                  <a:cubicBezTo>
                    <a:pt x="5244993" y="6643906"/>
                    <a:pt x="5338561" y="6576025"/>
                    <a:pt x="5431866" y="6506210"/>
                  </a:cubicBezTo>
                  <a:cubicBezTo>
                    <a:pt x="5478386" y="6471304"/>
                    <a:pt x="5524777" y="6435495"/>
                    <a:pt x="5571036" y="6399557"/>
                  </a:cubicBezTo>
                  <a:lnTo>
                    <a:pt x="5711649" y="6288912"/>
                  </a:lnTo>
                  <a:cubicBezTo>
                    <a:pt x="5902059" y="6140395"/>
                    <a:pt x="6093257" y="5998320"/>
                    <a:pt x="6276589" y="5852379"/>
                  </a:cubicBezTo>
                  <a:close/>
                  <a:moveTo>
                    <a:pt x="3975975" y="263"/>
                  </a:moveTo>
                  <a:cubicBezTo>
                    <a:pt x="4101550" y="1809"/>
                    <a:pt x="4226830" y="10149"/>
                    <a:pt x="4350473" y="24963"/>
                  </a:cubicBezTo>
                  <a:cubicBezTo>
                    <a:pt x="4598149" y="54846"/>
                    <a:pt x="4842943" y="108687"/>
                    <a:pt x="5077909" y="189450"/>
                  </a:cubicBezTo>
                  <a:cubicBezTo>
                    <a:pt x="5312876" y="269955"/>
                    <a:pt x="5537357" y="376867"/>
                    <a:pt x="5746507" y="505804"/>
                  </a:cubicBezTo>
                  <a:cubicBezTo>
                    <a:pt x="5955527" y="634999"/>
                    <a:pt x="6148688" y="786864"/>
                    <a:pt x="6322456" y="956633"/>
                  </a:cubicBezTo>
                  <a:lnTo>
                    <a:pt x="6373761" y="1011863"/>
                  </a:lnTo>
                  <a:lnTo>
                    <a:pt x="6373761" y="1185075"/>
                  </a:lnTo>
                  <a:lnTo>
                    <a:pt x="6359489" y="1169497"/>
                  </a:lnTo>
                  <a:cubicBezTo>
                    <a:pt x="6318811" y="1127602"/>
                    <a:pt x="6276917" y="1086890"/>
                    <a:pt x="6233869" y="1047442"/>
                  </a:cubicBezTo>
                  <a:cubicBezTo>
                    <a:pt x="6147509" y="968870"/>
                    <a:pt x="6056431" y="895448"/>
                    <a:pt x="5961423" y="827953"/>
                  </a:cubicBezTo>
                  <a:cubicBezTo>
                    <a:pt x="5865891" y="761102"/>
                    <a:pt x="5766688" y="699403"/>
                    <a:pt x="5663555" y="645304"/>
                  </a:cubicBezTo>
                  <a:cubicBezTo>
                    <a:pt x="5457943" y="535816"/>
                    <a:pt x="5238703" y="453894"/>
                    <a:pt x="5013827" y="397863"/>
                  </a:cubicBezTo>
                  <a:cubicBezTo>
                    <a:pt x="4788953" y="341703"/>
                    <a:pt x="4558442" y="310917"/>
                    <a:pt x="4327409" y="302545"/>
                  </a:cubicBezTo>
                  <a:cubicBezTo>
                    <a:pt x="4096111" y="293012"/>
                    <a:pt x="3867174" y="305893"/>
                    <a:pt x="3639939" y="338868"/>
                  </a:cubicBezTo>
                  <a:cubicBezTo>
                    <a:pt x="3526585" y="355999"/>
                    <a:pt x="3413885" y="377254"/>
                    <a:pt x="3302495" y="403659"/>
                  </a:cubicBezTo>
                  <a:cubicBezTo>
                    <a:pt x="3191107" y="430451"/>
                    <a:pt x="3080634" y="460978"/>
                    <a:pt x="2971604" y="496273"/>
                  </a:cubicBezTo>
                  <a:cubicBezTo>
                    <a:pt x="2862573" y="531437"/>
                    <a:pt x="2754854" y="570852"/>
                    <a:pt x="2648706" y="614389"/>
                  </a:cubicBezTo>
                  <a:cubicBezTo>
                    <a:pt x="2542690" y="658056"/>
                    <a:pt x="2438114" y="705714"/>
                    <a:pt x="2335374" y="757109"/>
                  </a:cubicBezTo>
                  <a:cubicBezTo>
                    <a:pt x="2129894" y="859769"/>
                    <a:pt x="1931228" y="976855"/>
                    <a:pt x="1741342" y="1107725"/>
                  </a:cubicBezTo>
                  <a:cubicBezTo>
                    <a:pt x="1694035" y="1140571"/>
                    <a:pt x="1646858" y="1173933"/>
                    <a:pt x="1600861" y="1208710"/>
                  </a:cubicBezTo>
                  <a:cubicBezTo>
                    <a:pt x="1577535" y="1225713"/>
                    <a:pt x="1554732" y="1243361"/>
                    <a:pt x="1531799" y="1260879"/>
                  </a:cubicBezTo>
                  <a:cubicBezTo>
                    <a:pt x="1508735" y="1278267"/>
                    <a:pt x="1486064" y="1296171"/>
                    <a:pt x="1463655" y="1314333"/>
                  </a:cubicBezTo>
                  <a:cubicBezTo>
                    <a:pt x="1373627" y="1386853"/>
                    <a:pt x="1285564" y="1462077"/>
                    <a:pt x="1200777" y="1541166"/>
                  </a:cubicBezTo>
                  <a:cubicBezTo>
                    <a:pt x="1030810" y="1698827"/>
                    <a:pt x="873161" y="1870785"/>
                    <a:pt x="731501" y="2055754"/>
                  </a:cubicBezTo>
                  <a:cubicBezTo>
                    <a:pt x="660734" y="2148239"/>
                    <a:pt x="593771" y="2243944"/>
                    <a:pt x="531393" y="2342739"/>
                  </a:cubicBezTo>
                  <a:cubicBezTo>
                    <a:pt x="470063" y="2442050"/>
                    <a:pt x="412140" y="2543810"/>
                    <a:pt x="361033" y="2649046"/>
                  </a:cubicBezTo>
                  <a:cubicBezTo>
                    <a:pt x="347798" y="2675194"/>
                    <a:pt x="335479" y="2701728"/>
                    <a:pt x="323292" y="2728263"/>
                  </a:cubicBezTo>
                  <a:lnTo>
                    <a:pt x="304945" y="2768193"/>
                  </a:lnTo>
                  <a:lnTo>
                    <a:pt x="287516" y="2808510"/>
                  </a:lnTo>
                  <a:cubicBezTo>
                    <a:pt x="276115" y="2835432"/>
                    <a:pt x="264583" y="2862352"/>
                    <a:pt x="254230" y="2889788"/>
                  </a:cubicBezTo>
                  <a:cubicBezTo>
                    <a:pt x="243877" y="2917224"/>
                    <a:pt x="232477" y="2944274"/>
                    <a:pt x="223042" y="2971968"/>
                  </a:cubicBezTo>
                  <a:cubicBezTo>
                    <a:pt x="182679" y="3081970"/>
                    <a:pt x="148475" y="3194291"/>
                    <a:pt x="121611" y="3308544"/>
                  </a:cubicBezTo>
                  <a:cubicBezTo>
                    <a:pt x="67096" y="3536534"/>
                    <a:pt x="39183" y="3771224"/>
                    <a:pt x="39314" y="4005912"/>
                  </a:cubicBezTo>
                  <a:cubicBezTo>
                    <a:pt x="39969" y="4122871"/>
                    <a:pt x="51109" y="4239571"/>
                    <a:pt x="73910" y="4354081"/>
                  </a:cubicBezTo>
                  <a:cubicBezTo>
                    <a:pt x="97892" y="4468334"/>
                    <a:pt x="132619" y="4580140"/>
                    <a:pt x="179534" y="4687050"/>
                  </a:cubicBezTo>
                  <a:cubicBezTo>
                    <a:pt x="190673" y="4713972"/>
                    <a:pt x="203647" y="4740249"/>
                    <a:pt x="215964" y="4766654"/>
                  </a:cubicBezTo>
                  <a:cubicBezTo>
                    <a:pt x="229332" y="4792674"/>
                    <a:pt x="242043" y="4818950"/>
                    <a:pt x="256457" y="4844455"/>
                  </a:cubicBezTo>
                  <a:cubicBezTo>
                    <a:pt x="283978" y="4895978"/>
                    <a:pt x="314642" y="4945956"/>
                    <a:pt x="346225" y="4995290"/>
                  </a:cubicBezTo>
                  <a:cubicBezTo>
                    <a:pt x="377676" y="5044752"/>
                    <a:pt x="411355" y="5092926"/>
                    <a:pt x="445296" y="5140971"/>
                  </a:cubicBezTo>
                  <a:cubicBezTo>
                    <a:pt x="479760" y="5188630"/>
                    <a:pt x="515537" y="5235645"/>
                    <a:pt x="551443" y="5282531"/>
                  </a:cubicBezTo>
                  <a:cubicBezTo>
                    <a:pt x="623387" y="5376434"/>
                    <a:pt x="698608" y="5468402"/>
                    <a:pt x="772387" y="5562561"/>
                  </a:cubicBezTo>
                  <a:cubicBezTo>
                    <a:pt x="809472" y="5609448"/>
                    <a:pt x="846428" y="5656719"/>
                    <a:pt x="882858" y="5704507"/>
                  </a:cubicBezTo>
                  <a:cubicBezTo>
                    <a:pt x="919159" y="5751909"/>
                    <a:pt x="955196" y="5802273"/>
                    <a:pt x="990316" y="5848258"/>
                  </a:cubicBezTo>
                  <a:cubicBezTo>
                    <a:pt x="1025175" y="5895402"/>
                    <a:pt x="1061736" y="5941129"/>
                    <a:pt x="1097774" y="5987114"/>
                  </a:cubicBezTo>
                  <a:cubicBezTo>
                    <a:pt x="1134860" y="6032326"/>
                    <a:pt x="1171684" y="6077536"/>
                    <a:pt x="1210080" y="6121203"/>
                  </a:cubicBezTo>
                  <a:cubicBezTo>
                    <a:pt x="1286350" y="6209051"/>
                    <a:pt x="1365632" y="6293677"/>
                    <a:pt x="1448192" y="6374054"/>
                  </a:cubicBezTo>
                  <a:cubicBezTo>
                    <a:pt x="1613572" y="6534420"/>
                    <a:pt x="1792057" y="6677526"/>
                    <a:pt x="1982991" y="6796158"/>
                  </a:cubicBezTo>
                  <a:lnTo>
                    <a:pt x="2118475" y="6874714"/>
                  </a:lnTo>
                  <a:lnTo>
                    <a:pt x="1569874" y="6874714"/>
                  </a:lnTo>
                  <a:lnTo>
                    <a:pt x="1507802" y="6817815"/>
                  </a:lnTo>
                  <a:cubicBezTo>
                    <a:pt x="1418412" y="6730595"/>
                    <a:pt x="1334903" y="6638562"/>
                    <a:pt x="1256865" y="6543437"/>
                  </a:cubicBezTo>
                  <a:cubicBezTo>
                    <a:pt x="1179155" y="6447861"/>
                    <a:pt x="1106817" y="6349194"/>
                    <a:pt x="1038410" y="6248722"/>
                  </a:cubicBezTo>
                  <a:cubicBezTo>
                    <a:pt x="969873" y="6148253"/>
                    <a:pt x="905922" y="6045592"/>
                    <a:pt x="845380" y="5941386"/>
                  </a:cubicBezTo>
                  <a:cubicBezTo>
                    <a:pt x="814453" y="5888704"/>
                    <a:pt x="786147" y="5839370"/>
                    <a:pt x="755351" y="5788877"/>
                  </a:cubicBezTo>
                  <a:cubicBezTo>
                    <a:pt x="724817" y="5738771"/>
                    <a:pt x="693760" y="5688665"/>
                    <a:pt x="661784" y="5638944"/>
                  </a:cubicBezTo>
                  <a:lnTo>
                    <a:pt x="466525" y="5340366"/>
                  </a:lnTo>
                  <a:cubicBezTo>
                    <a:pt x="434156" y="5290131"/>
                    <a:pt x="402181" y="5239639"/>
                    <a:pt x="370992" y="5188502"/>
                  </a:cubicBezTo>
                  <a:cubicBezTo>
                    <a:pt x="339803" y="5137364"/>
                    <a:pt x="308876" y="5086099"/>
                    <a:pt x="280046" y="5033287"/>
                  </a:cubicBezTo>
                  <a:cubicBezTo>
                    <a:pt x="222255" y="4928179"/>
                    <a:pt x="169181" y="4819982"/>
                    <a:pt x="126853" y="4707660"/>
                  </a:cubicBezTo>
                  <a:cubicBezTo>
                    <a:pt x="83739" y="4595725"/>
                    <a:pt x="51764" y="4479670"/>
                    <a:pt x="30272" y="4362068"/>
                  </a:cubicBezTo>
                  <a:cubicBezTo>
                    <a:pt x="9698" y="4244466"/>
                    <a:pt x="0" y="4125060"/>
                    <a:pt x="0" y="4005912"/>
                  </a:cubicBezTo>
                  <a:cubicBezTo>
                    <a:pt x="1704" y="3530867"/>
                    <a:pt x="95140" y="3057110"/>
                    <a:pt x="270480" y="2610532"/>
                  </a:cubicBezTo>
                  <a:cubicBezTo>
                    <a:pt x="314511" y="2498984"/>
                    <a:pt x="362212" y="2388466"/>
                    <a:pt x="415942" y="2280526"/>
                  </a:cubicBezTo>
                  <a:cubicBezTo>
                    <a:pt x="468884" y="2172197"/>
                    <a:pt x="527199" y="2066188"/>
                    <a:pt x="590102" y="1962626"/>
                  </a:cubicBezTo>
                  <a:cubicBezTo>
                    <a:pt x="716037" y="1755631"/>
                    <a:pt x="859794" y="1557653"/>
                    <a:pt x="1020719" y="1373070"/>
                  </a:cubicBezTo>
                  <a:cubicBezTo>
                    <a:pt x="1101575" y="1281101"/>
                    <a:pt x="1185969" y="1191838"/>
                    <a:pt x="1275080" y="1107081"/>
                  </a:cubicBezTo>
                  <a:cubicBezTo>
                    <a:pt x="1297227" y="1085699"/>
                    <a:pt x="1319504" y="1064575"/>
                    <a:pt x="1342437" y="1043965"/>
                  </a:cubicBezTo>
                  <a:cubicBezTo>
                    <a:pt x="1365240" y="1023226"/>
                    <a:pt x="1387648" y="1002102"/>
                    <a:pt x="1411106" y="982138"/>
                  </a:cubicBezTo>
                  <a:cubicBezTo>
                    <a:pt x="1457497" y="941563"/>
                    <a:pt x="1505065" y="902276"/>
                    <a:pt x="1553029" y="863376"/>
                  </a:cubicBezTo>
                  <a:cubicBezTo>
                    <a:pt x="1745798" y="708806"/>
                    <a:pt x="1954030" y="571882"/>
                    <a:pt x="2173401" y="454409"/>
                  </a:cubicBezTo>
                  <a:cubicBezTo>
                    <a:pt x="2612013" y="219334"/>
                    <a:pt x="3099505" y="65666"/>
                    <a:pt x="3599708" y="16332"/>
                  </a:cubicBezTo>
                  <a:cubicBezTo>
                    <a:pt x="3724530" y="3966"/>
                    <a:pt x="3850400" y="-1283"/>
                    <a:pt x="3975975" y="26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0" name="Freeform: Shape 5132">
              <a:extLst>
                <a:ext uri="{FF2B5EF4-FFF2-40B4-BE49-F238E27FC236}">
                  <a16:creationId xmlns:a16="http://schemas.microsoft.com/office/drawing/2014/main" id="{61023DD2-2E6F-4419-B404-80F08460BE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65276" y="313387"/>
              <a:ext cx="6326724" cy="6561326"/>
            </a:xfrm>
            <a:custGeom>
              <a:avLst/>
              <a:gdLst>
                <a:gd name="connsiteX0" fmla="*/ 6326724 w 6326724"/>
                <a:gd name="connsiteY0" fmla="*/ 5020808 h 6561326"/>
                <a:gd name="connsiteX1" fmla="*/ 6326724 w 6326724"/>
                <a:gd name="connsiteY1" fmla="*/ 5698632 h 6561326"/>
                <a:gd name="connsiteX2" fmla="*/ 6067438 w 6326724"/>
                <a:gd name="connsiteY2" fmla="*/ 5902509 h 6561326"/>
                <a:gd name="connsiteX3" fmla="*/ 5799974 w 6326724"/>
                <a:gd name="connsiteY3" fmla="*/ 6102017 h 6561326"/>
                <a:gd name="connsiteX4" fmla="*/ 5665258 w 6326724"/>
                <a:gd name="connsiteY4" fmla="*/ 6202100 h 6561326"/>
                <a:gd name="connsiteX5" fmla="*/ 5526873 w 6326724"/>
                <a:gd name="connsiteY5" fmla="*/ 6302828 h 6561326"/>
                <a:gd name="connsiteX6" fmla="*/ 5385080 w 6326724"/>
                <a:gd name="connsiteY6" fmla="*/ 6402268 h 6561326"/>
                <a:gd name="connsiteX7" fmla="*/ 5238833 w 6326724"/>
                <a:gd name="connsiteY7" fmla="*/ 6498875 h 6561326"/>
                <a:gd name="connsiteX8" fmla="*/ 5138040 w 6326724"/>
                <a:gd name="connsiteY8" fmla="*/ 6561326 h 6561326"/>
                <a:gd name="connsiteX9" fmla="*/ 3946072 w 6326724"/>
                <a:gd name="connsiteY9" fmla="*/ 6561326 h 6561326"/>
                <a:gd name="connsiteX10" fmla="*/ 3976009 w 6326724"/>
                <a:gd name="connsiteY10" fmla="*/ 6555242 h 6561326"/>
                <a:gd name="connsiteX11" fmla="*/ 4404855 w 6326724"/>
                <a:gd name="connsiteY11" fmla="*/ 6399048 h 6561326"/>
                <a:gd name="connsiteX12" fmla="*/ 4938868 w 6326724"/>
                <a:gd name="connsiteY12" fmla="*/ 6072132 h 6561326"/>
                <a:gd name="connsiteX13" fmla="*/ 5068342 w 6326724"/>
                <a:gd name="connsiteY13" fmla="*/ 5976042 h 6561326"/>
                <a:gd name="connsiteX14" fmla="*/ 5197816 w 6326724"/>
                <a:gd name="connsiteY14" fmla="*/ 5876730 h 6561326"/>
                <a:gd name="connsiteX15" fmla="*/ 5460039 w 6326724"/>
                <a:gd name="connsiteY15" fmla="*/ 5670637 h 6561326"/>
                <a:gd name="connsiteX16" fmla="*/ 5999033 w 6326724"/>
                <a:gd name="connsiteY16" fmla="*/ 5271718 h 6561326"/>
                <a:gd name="connsiteX17" fmla="*/ 6258766 w 6326724"/>
                <a:gd name="connsiteY17" fmla="*/ 5077603 h 6561326"/>
                <a:gd name="connsiteX18" fmla="*/ 4139342 w 6326724"/>
                <a:gd name="connsiteY18" fmla="*/ 440 h 6561326"/>
                <a:gd name="connsiteX19" fmla="*/ 4315744 w 6326724"/>
                <a:gd name="connsiteY19" fmla="*/ 6808 h 6561326"/>
                <a:gd name="connsiteX20" fmla="*/ 5015400 w 6326724"/>
                <a:gd name="connsiteY20" fmla="*/ 113591 h 6561326"/>
                <a:gd name="connsiteX21" fmla="*/ 5681114 w 6326724"/>
                <a:gd name="connsiteY21" fmla="*/ 361418 h 6561326"/>
                <a:gd name="connsiteX22" fmla="*/ 6270952 w 6326724"/>
                <a:gd name="connsiteY22" fmla="*/ 755441 h 6561326"/>
                <a:gd name="connsiteX23" fmla="*/ 6326724 w 6326724"/>
                <a:gd name="connsiteY23" fmla="*/ 807432 h 6561326"/>
                <a:gd name="connsiteX24" fmla="*/ 6326724 w 6326724"/>
                <a:gd name="connsiteY24" fmla="*/ 1231565 h 6561326"/>
                <a:gd name="connsiteX25" fmla="*/ 6302093 w 6326724"/>
                <a:gd name="connsiteY25" fmla="*/ 1203002 h 6561326"/>
                <a:gd name="connsiteX26" fmla="*/ 6066914 w 6326724"/>
                <a:gd name="connsiteY26" fmla="*/ 989616 h 6561326"/>
                <a:gd name="connsiteX27" fmla="*/ 5533688 w 6326724"/>
                <a:gd name="connsiteY27" fmla="*/ 647242 h 6561326"/>
                <a:gd name="connsiteX28" fmla="*/ 4933626 w 6326724"/>
                <a:gd name="connsiteY28" fmla="*/ 432262 h 6561326"/>
                <a:gd name="connsiteX29" fmla="*/ 4296873 w 6326724"/>
                <a:gd name="connsiteY29" fmla="*/ 343126 h 6561326"/>
                <a:gd name="connsiteX30" fmla="*/ 3651602 w 6326724"/>
                <a:gd name="connsiteY30" fmla="*/ 365797 h 6561326"/>
                <a:gd name="connsiteX31" fmla="*/ 3018256 w 6326724"/>
                <a:gd name="connsiteY31" fmla="*/ 496666 h 6561326"/>
                <a:gd name="connsiteX32" fmla="*/ 2412429 w 6326724"/>
                <a:gd name="connsiteY32" fmla="*/ 724399 h 6561326"/>
                <a:gd name="connsiteX33" fmla="*/ 1329857 w 6326724"/>
                <a:gd name="connsiteY33" fmla="*/ 1424086 h 6561326"/>
                <a:gd name="connsiteX34" fmla="*/ 887314 w 6326724"/>
                <a:gd name="connsiteY34" fmla="*/ 1891015 h 6561326"/>
                <a:gd name="connsiteX35" fmla="*/ 537420 w 6326724"/>
                <a:gd name="connsiteY35" fmla="*/ 2427245 h 6561326"/>
                <a:gd name="connsiteX36" fmla="*/ 299965 w 6326724"/>
                <a:gd name="connsiteY36" fmla="*/ 3020021 h 6561326"/>
                <a:gd name="connsiteX37" fmla="*/ 213606 w 6326724"/>
                <a:gd name="connsiteY37" fmla="*/ 3651953 h 6561326"/>
                <a:gd name="connsiteX38" fmla="*/ 250036 w 6326724"/>
                <a:gd name="connsiteY38" fmla="*/ 3961352 h 6561326"/>
                <a:gd name="connsiteX39" fmla="*/ 357625 w 6326724"/>
                <a:gd name="connsiteY39" fmla="*/ 4250783 h 6561326"/>
                <a:gd name="connsiteX40" fmla="*/ 432715 w 6326724"/>
                <a:gd name="connsiteY40" fmla="*/ 4387063 h 6561326"/>
                <a:gd name="connsiteX41" fmla="*/ 518943 w 6326724"/>
                <a:gd name="connsiteY41" fmla="*/ 4518962 h 6561326"/>
                <a:gd name="connsiteX42" fmla="*/ 718133 w 6326724"/>
                <a:gd name="connsiteY42" fmla="*/ 4773874 h 6561326"/>
                <a:gd name="connsiteX43" fmla="*/ 933704 w 6326724"/>
                <a:gd name="connsiteY43" fmla="*/ 5030717 h 6561326"/>
                <a:gd name="connsiteX44" fmla="*/ 1040900 w 6326724"/>
                <a:gd name="connsiteY44" fmla="*/ 5164806 h 6561326"/>
                <a:gd name="connsiteX45" fmla="*/ 1092401 w 6326724"/>
                <a:gd name="connsiteY45" fmla="*/ 5230628 h 6561326"/>
                <a:gd name="connsiteX46" fmla="*/ 1142854 w 6326724"/>
                <a:gd name="connsiteY46" fmla="*/ 5293615 h 6561326"/>
                <a:gd name="connsiteX47" fmla="*/ 1576354 w 6326724"/>
                <a:gd name="connsiteY47" fmla="*/ 5759128 h 6561326"/>
                <a:gd name="connsiteX48" fmla="*/ 1806865 w 6326724"/>
                <a:gd name="connsiteY48" fmla="*/ 5968571 h 6561326"/>
                <a:gd name="connsiteX49" fmla="*/ 2048253 w 6326724"/>
                <a:gd name="connsiteY49" fmla="*/ 6161654 h 6561326"/>
                <a:gd name="connsiteX50" fmla="*/ 2587506 w 6326724"/>
                <a:gd name="connsiteY50" fmla="*/ 6467059 h 6561326"/>
                <a:gd name="connsiteX51" fmla="*/ 2889176 w 6326724"/>
                <a:gd name="connsiteY51" fmla="*/ 6553360 h 6561326"/>
                <a:gd name="connsiteX52" fmla="*/ 2929698 w 6326724"/>
                <a:gd name="connsiteY52" fmla="*/ 6561326 h 6561326"/>
                <a:gd name="connsiteX53" fmla="*/ 1816374 w 6326724"/>
                <a:gd name="connsiteY53" fmla="*/ 6561326 h 6561326"/>
                <a:gd name="connsiteX54" fmla="*/ 1787601 w 6326724"/>
                <a:gd name="connsiteY54" fmla="*/ 6545761 h 6561326"/>
                <a:gd name="connsiteX55" fmla="*/ 1225544 w 6326724"/>
                <a:gd name="connsiteY55" fmla="*/ 6094158 h 6561326"/>
                <a:gd name="connsiteX56" fmla="*/ 997654 w 6326724"/>
                <a:gd name="connsiteY56" fmla="*/ 5822374 h 6561326"/>
                <a:gd name="connsiteX57" fmla="*/ 798596 w 6326724"/>
                <a:gd name="connsiteY57" fmla="*/ 5534615 h 6561326"/>
                <a:gd name="connsiteX58" fmla="*/ 752075 w 6326724"/>
                <a:gd name="connsiteY58" fmla="*/ 5461324 h 6561326"/>
                <a:gd name="connsiteX59" fmla="*/ 707650 w 6326724"/>
                <a:gd name="connsiteY59" fmla="*/ 5390221 h 6561326"/>
                <a:gd name="connsiteX60" fmla="*/ 619980 w 6326724"/>
                <a:gd name="connsiteY60" fmla="*/ 5252396 h 6561326"/>
                <a:gd name="connsiteX61" fmla="*/ 438349 w 6326724"/>
                <a:gd name="connsiteY61" fmla="*/ 4970822 h 6561326"/>
                <a:gd name="connsiteX62" fmla="*/ 261044 w 6326724"/>
                <a:gd name="connsiteY62" fmla="*/ 4673145 h 6561326"/>
                <a:gd name="connsiteX63" fmla="*/ 181107 w 6326724"/>
                <a:gd name="connsiteY63" fmla="*/ 4515356 h 6561326"/>
                <a:gd name="connsiteX64" fmla="*/ 113224 w 6326724"/>
                <a:gd name="connsiteY64" fmla="*/ 4350223 h 6561326"/>
                <a:gd name="connsiteX65" fmla="*/ 61199 w 6326724"/>
                <a:gd name="connsiteY65" fmla="*/ 4178908 h 6561326"/>
                <a:gd name="connsiteX66" fmla="*/ 41804 w 6326724"/>
                <a:gd name="connsiteY66" fmla="*/ 4091577 h 6561326"/>
                <a:gd name="connsiteX67" fmla="*/ 33287 w 6326724"/>
                <a:gd name="connsiteY67" fmla="*/ 4047781 h 6561326"/>
                <a:gd name="connsiteX68" fmla="*/ 26209 w 6326724"/>
                <a:gd name="connsiteY68" fmla="*/ 4003858 h 6561326"/>
                <a:gd name="connsiteX69" fmla="*/ 0 w 6326724"/>
                <a:gd name="connsiteY69" fmla="*/ 3651953 h 6561326"/>
                <a:gd name="connsiteX70" fmla="*/ 72731 w 6326724"/>
                <a:gd name="connsiteY70" fmla="*/ 2966307 h 6561326"/>
                <a:gd name="connsiteX71" fmla="*/ 291316 w 6326724"/>
                <a:gd name="connsiteY71" fmla="*/ 2309385 h 6561326"/>
                <a:gd name="connsiteX72" fmla="*/ 1110878 w 6326724"/>
                <a:gd name="connsiteY72" fmla="*/ 1193776 h 6561326"/>
                <a:gd name="connsiteX73" fmla="*/ 1654327 w 6326724"/>
                <a:gd name="connsiteY73" fmla="*/ 756730 h 6561326"/>
                <a:gd name="connsiteX74" fmla="*/ 2261727 w 6326724"/>
                <a:gd name="connsiteY74" fmla="*/ 409720 h 6561326"/>
                <a:gd name="connsiteX75" fmla="*/ 3610060 w 6326724"/>
                <a:gd name="connsiteY75" fmla="*/ 27032 h 6561326"/>
                <a:gd name="connsiteX76" fmla="*/ 4139342 w 6326724"/>
                <a:gd name="connsiteY76" fmla="*/ 440 h 65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326724" h="6561326">
                  <a:moveTo>
                    <a:pt x="6326724" y="5020808"/>
                  </a:moveTo>
                  <a:lnTo>
                    <a:pt x="6326724" y="5698632"/>
                  </a:lnTo>
                  <a:lnTo>
                    <a:pt x="6067438" y="5902509"/>
                  </a:lnTo>
                  <a:cubicBezTo>
                    <a:pt x="5977868" y="5970407"/>
                    <a:pt x="5888364" y="6036453"/>
                    <a:pt x="5799974" y="6102017"/>
                  </a:cubicBezTo>
                  <a:lnTo>
                    <a:pt x="5665258" y="6202100"/>
                  </a:lnTo>
                  <a:cubicBezTo>
                    <a:pt x="5619654" y="6235719"/>
                    <a:pt x="5573656" y="6269596"/>
                    <a:pt x="5526873" y="6302828"/>
                  </a:cubicBezTo>
                  <a:cubicBezTo>
                    <a:pt x="5480220" y="6336189"/>
                    <a:pt x="5433044" y="6369423"/>
                    <a:pt x="5385080" y="6402268"/>
                  </a:cubicBezTo>
                  <a:cubicBezTo>
                    <a:pt x="5336988" y="6434857"/>
                    <a:pt x="5288500" y="6467187"/>
                    <a:pt x="5238833" y="6498875"/>
                  </a:cubicBezTo>
                  <a:lnTo>
                    <a:pt x="5138040" y="6561326"/>
                  </a:lnTo>
                  <a:lnTo>
                    <a:pt x="3946072" y="6561326"/>
                  </a:lnTo>
                  <a:lnTo>
                    <a:pt x="3976009" y="6555242"/>
                  </a:lnTo>
                  <a:cubicBezTo>
                    <a:pt x="4123712" y="6519227"/>
                    <a:pt x="4266863" y="6466383"/>
                    <a:pt x="4404855" y="6399048"/>
                  </a:cubicBezTo>
                  <a:cubicBezTo>
                    <a:pt x="4589500" y="6310299"/>
                    <a:pt x="4765232" y="6196690"/>
                    <a:pt x="4938868" y="6072132"/>
                  </a:cubicBezTo>
                  <a:cubicBezTo>
                    <a:pt x="4982245" y="6041089"/>
                    <a:pt x="5025359" y="6008630"/>
                    <a:pt x="5068342" y="5976042"/>
                  </a:cubicBezTo>
                  <a:cubicBezTo>
                    <a:pt x="5111588" y="5943453"/>
                    <a:pt x="5154702" y="5910349"/>
                    <a:pt x="5197816" y="5876730"/>
                  </a:cubicBezTo>
                  <a:lnTo>
                    <a:pt x="5460039" y="5670637"/>
                  </a:lnTo>
                  <a:cubicBezTo>
                    <a:pt x="5639966" y="5530365"/>
                    <a:pt x="5821596" y="5399753"/>
                    <a:pt x="5999033" y="5271718"/>
                  </a:cubicBezTo>
                  <a:cubicBezTo>
                    <a:pt x="6087686" y="5207700"/>
                    <a:pt x="6174667" y="5143360"/>
                    <a:pt x="6258766" y="5077603"/>
                  </a:cubicBezTo>
                  <a:close/>
                  <a:moveTo>
                    <a:pt x="4139342" y="440"/>
                  </a:moveTo>
                  <a:cubicBezTo>
                    <a:pt x="4198237" y="1301"/>
                    <a:pt x="4257068" y="3427"/>
                    <a:pt x="4315744" y="6808"/>
                  </a:cubicBezTo>
                  <a:cubicBezTo>
                    <a:pt x="4550841" y="20849"/>
                    <a:pt x="4785806" y="55240"/>
                    <a:pt x="5015400" y="113591"/>
                  </a:cubicBezTo>
                  <a:cubicBezTo>
                    <a:pt x="5244992" y="171812"/>
                    <a:pt x="5469212" y="254249"/>
                    <a:pt x="5681114" y="361418"/>
                  </a:cubicBezTo>
                  <a:cubicBezTo>
                    <a:pt x="5892754" y="468586"/>
                    <a:pt x="6093124" y="599584"/>
                    <a:pt x="6270952" y="755441"/>
                  </a:cubicBezTo>
                  <a:lnTo>
                    <a:pt x="6326724" y="807432"/>
                  </a:lnTo>
                  <a:lnTo>
                    <a:pt x="6326724" y="1231565"/>
                  </a:lnTo>
                  <a:lnTo>
                    <a:pt x="6302093" y="1203002"/>
                  </a:lnTo>
                  <a:cubicBezTo>
                    <a:pt x="6227937" y="1127247"/>
                    <a:pt x="6149211" y="1056081"/>
                    <a:pt x="6066914" y="989616"/>
                  </a:cubicBezTo>
                  <a:cubicBezTo>
                    <a:pt x="5902714" y="856299"/>
                    <a:pt x="5724360" y="740371"/>
                    <a:pt x="5533688" y="647242"/>
                  </a:cubicBezTo>
                  <a:cubicBezTo>
                    <a:pt x="5343146" y="553857"/>
                    <a:pt x="5141466" y="482239"/>
                    <a:pt x="4933626" y="432262"/>
                  </a:cubicBezTo>
                  <a:cubicBezTo>
                    <a:pt x="4725788" y="382156"/>
                    <a:pt x="4512182" y="353303"/>
                    <a:pt x="4296873" y="343126"/>
                  </a:cubicBezTo>
                  <a:cubicBezTo>
                    <a:pt x="4081172" y="332435"/>
                    <a:pt x="3865732" y="339520"/>
                    <a:pt x="3651602" y="365797"/>
                  </a:cubicBezTo>
                  <a:cubicBezTo>
                    <a:pt x="3437604" y="392202"/>
                    <a:pt x="3225572" y="436384"/>
                    <a:pt x="3018256" y="496666"/>
                  </a:cubicBezTo>
                  <a:cubicBezTo>
                    <a:pt x="2810809" y="556691"/>
                    <a:pt x="2608474" y="634362"/>
                    <a:pt x="2412429" y="724399"/>
                  </a:cubicBezTo>
                  <a:cubicBezTo>
                    <a:pt x="2019160" y="902541"/>
                    <a:pt x="1651969" y="1138775"/>
                    <a:pt x="1329857" y="1424086"/>
                  </a:cubicBezTo>
                  <a:cubicBezTo>
                    <a:pt x="1169326" y="1567192"/>
                    <a:pt x="1020588" y="1723307"/>
                    <a:pt x="887314" y="1891015"/>
                  </a:cubicBezTo>
                  <a:cubicBezTo>
                    <a:pt x="753778" y="2058466"/>
                    <a:pt x="635967" y="2238026"/>
                    <a:pt x="537420" y="2427245"/>
                  </a:cubicBezTo>
                  <a:cubicBezTo>
                    <a:pt x="438874" y="2616335"/>
                    <a:pt x="356839" y="2814313"/>
                    <a:pt x="299965" y="3020021"/>
                  </a:cubicBezTo>
                  <a:cubicBezTo>
                    <a:pt x="242961" y="3225212"/>
                    <a:pt x="213474" y="3438518"/>
                    <a:pt x="213606" y="3651953"/>
                  </a:cubicBezTo>
                  <a:cubicBezTo>
                    <a:pt x="214785" y="3756804"/>
                    <a:pt x="225269" y="3860881"/>
                    <a:pt x="250036" y="3961352"/>
                  </a:cubicBezTo>
                  <a:cubicBezTo>
                    <a:pt x="274412" y="4061950"/>
                    <a:pt x="312284" y="4158171"/>
                    <a:pt x="357625" y="4250783"/>
                  </a:cubicBezTo>
                  <a:cubicBezTo>
                    <a:pt x="380558" y="4297025"/>
                    <a:pt x="405982" y="4342366"/>
                    <a:pt x="432715" y="4387063"/>
                  </a:cubicBezTo>
                  <a:cubicBezTo>
                    <a:pt x="459841" y="4431630"/>
                    <a:pt x="488803" y="4475554"/>
                    <a:pt x="518943" y="4518962"/>
                  </a:cubicBezTo>
                  <a:cubicBezTo>
                    <a:pt x="580011" y="4605521"/>
                    <a:pt x="647893" y="4689504"/>
                    <a:pt x="718133" y="4773874"/>
                  </a:cubicBezTo>
                  <a:cubicBezTo>
                    <a:pt x="788374" y="4858372"/>
                    <a:pt x="861760" y="4942871"/>
                    <a:pt x="933704" y="5030717"/>
                  </a:cubicBezTo>
                  <a:cubicBezTo>
                    <a:pt x="969742" y="5074512"/>
                    <a:pt x="1005387" y="5119337"/>
                    <a:pt x="1040900" y="5164806"/>
                  </a:cubicBezTo>
                  <a:lnTo>
                    <a:pt x="1092401" y="5230628"/>
                  </a:lnTo>
                  <a:cubicBezTo>
                    <a:pt x="1109306" y="5251624"/>
                    <a:pt x="1125425" y="5273135"/>
                    <a:pt x="1142854" y="5293615"/>
                  </a:cubicBezTo>
                  <a:cubicBezTo>
                    <a:pt x="1278880" y="5460293"/>
                    <a:pt x="1426438" y="5613704"/>
                    <a:pt x="1576354" y="5759128"/>
                  </a:cubicBezTo>
                  <a:cubicBezTo>
                    <a:pt x="1651706" y="5831519"/>
                    <a:pt x="1728368" y="5901461"/>
                    <a:pt x="1806865" y="5968571"/>
                  </a:cubicBezTo>
                  <a:cubicBezTo>
                    <a:pt x="1885362" y="6035680"/>
                    <a:pt x="1965299" y="6100599"/>
                    <a:pt x="2048253" y="6161654"/>
                  </a:cubicBezTo>
                  <a:cubicBezTo>
                    <a:pt x="2213502" y="6284022"/>
                    <a:pt x="2391724" y="6393380"/>
                    <a:pt x="2587506" y="6467059"/>
                  </a:cubicBezTo>
                  <a:cubicBezTo>
                    <a:pt x="2685137" y="6503898"/>
                    <a:pt x="2786304" y="6532106"/>
                    <a:pt x="2889176" y="6553360"/>
                  </a:cubicBezTo>
                  <a:lnTo>
                    <a:pt x="2929698" y="6561326"/>
                  </a:lnTo>
                  <a:lnTo>
                    <a:pt x="1816374" y="6561326"/>
                  </a:lnTo>
                  <a:lnTo>
                    <a:pt x="1787601" y="6545761"/>
                  </a:lnTo>
                  <a:cubicBezTo>
                    <a:pt x="1577272" y="6422749"/>
                    <a:pt x="1389483" y="6266761"/>
                    <a:pt x="1225544" y="6094158"/>
                  </a:cubicBezTo>
                  <a:cubicBezTo>
                    <a:pt x="1143116" y="6007986"/>
                    <a:pt x="1068158" y="5916274"/>
                    <a:pt x="997654" y="5822374"/>
                  </a:cubicBezTo>
                  <a:cubicBezTo>
                    <a:pt x="927546" y="5728086"/>
                    <a:pt x="860842" y="5632381"/>
                    <a:pt x="798596" y="5534615"/>
                  </a:cubicBezTo>
                  <a:cubicBezTo>
                    <a:pt x="782608" y="5510399"/>
                    <a:pt x="767537" y="5485797"/>
                    <a:pt x="752075" y="5461324"/>
                  </a:cubicBezTo>
                  <a:lnTo>
                    <a:pt x="707650" y="5390221"/>
                  </a:lnTo>
                  <a:cubicBezTo>
                    <a:pt x="679213" y="5344237"/>
                    <a:pt x="649728" y="5298638"/>
                    <a:pt x="619980" y="5252396"/>
                  </a:cubicBezTo>
                  <a:lnTo>
                    <a:pt x="438349" y="4970822"/>
                  </a:lnTo>
                  <a:cubicBezTo>
                    <a:pt x="377413" y="4874860"/>
                    <a:pt x="317263" y="4776064"/>
                    <a:pt x="261044" y="4673145"/>
                  </a:cubicBezTo>
                  <a:cubicBezTo>
                    <a:pt x="233000" y="4621622"/>
                    <a:pt x="205874" y="4569197"/>
                    <a:pt x="181107" y="4515356"/>
                  </a:cubicBezTo>
                  <a:cubicBezTo>
                    <a:pt x="156470" y="4461385"/>
                    <a:pt x="133537" y="4406385"/>
                    <a:pt x="113224" y="4350223"/>
                  </a:cubicBezTo>
                  <a:cubicBezTo>
                    <a:pt x="93305" y="4293934"/>
                    <a:pt x="75614" y="4236872"/>
                    <a:pt x="61199" y="4178908"/>
                  </a:cubicBezTo>
                  <a:cubicBezTo>
                    <a:pt x="54385" y="4149927"/>
                    <a:pt x="47440" y="4120815"/>
                    <a:pt x="41804" y="4091577"/>
                  </a:cubicBezTo>
                  <a:lnTo>
                    <a:pt x="33287" y="4047781"/>
                  </a:lnTo>
                  <a:lnTo>
                    <a:pt x="26209" y="4003858"/>
                  </a:lnTo>
                  <a:cubicBezTo>
                    <a:pt x="7732" y="3886643"/>
                    <a:pt x="0" y="3768783"/>
                    <a:pt x="0" y="3651953"/>
                  </a:cubicBezTo>
                  <a:cubicBezTo>
                    <a:pt x="524" y="3422031"/>
                    <a:pt x="25030" y="3192109"/>
                    <a:pt x="72731" y="2966307"/>
                  </a:cubicBezTo>
                  <a:cubicBezTo>
                    <a:pt x="120301" y="2740634"/>
                    <a:pt x="193163" y="2519343"/>
                    <a:pt x="291316" y="2309385"/>
                  </a:cubicBezTo>
                  <a:cubicBezTo>
                    <a:pt x="488540" y="1889469"/>
                    <a:pt x="774352" y="1513736"/>
                    <a:pt x="1110878" y="1193776"/>
                  </a:cubicBezTo>
                  <a:cubicBezTo>
                    <a:pt x="1279535" y="1033797"/>
                    <a:pt x="1461821" y="887856"/>
                    <a:pt x="1654327" y="756730"/>
                  </a:cubicBezTo>
                  <a:cubicBezTo>
                    <a:pt x="1847096" y="625732"/>
                    <a:pt x="2049956" y="509031"/>
                    <a:pt x="2261727" y="409720"/>
                  </a:cubicBezTo>
                  <a:cubicBezTo>
                    <a:pt x="2685792" y="212515"/>
                    <a:pt x="3142357" y="82162"/>
                    <a:pt x="3610060" y="27032"/>
                  </a:cubicBezTo>
                  <a:cubicBezTo>
                    <a:pt x="3785399" y="6647"/>
                    <a:pt x="3962657" y="-2144"/>
                    <a:pt x="4139342" y="44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4" name="Freeform: Shape 5133">
              <a:extLst>
                <a:ext uri="{FF2B5EF4-FFF2-40B4-BE49-F238E27FC236}">
                  <a16:creationId xmlns:a16="http://schemas.microsoft.com/office/drawing/2014/main" id="{BC4A6C98-F96E-4587-B01F-A9B01BBFAD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0322" y="353119"/>
              <a:ext cx="6321679" cy="6521594"/>
            </a:xfrm>
            <a:custGeom>
              <a:avLst/>
              <a:gdLst>
                <a:gd name="connsiteX0" fmla="*/ 4150102 w 6321679"/>
                <a:gd name="connsiteY0" fmla="*/ 0 h 6521594"/>
                <a:gd name="connsiteX1" fmla="*/ 6083891 w 6321679"/>
                <a:gd name="connsiteY1" fmla="*/ 619943 h 6521594"/>
                <a:gd name="connsiteX2" fmla="*/ 6321679 w 6321679"/>
                <a:gd name="connsiteY2" fmla="*/ 822247 h 6521594"/>
                <a:gd name="connsiteX3" fmla="*/ 6321679 w 6321679"/>
                <a:gd name="connsiteY3" fmla="*/ 1866928 h 6521594"/>
                <a:gd name="connsiteX4" fmla="*/ 6212358 w 6321679"/>
                <a:gd name="connsiteY4" fmla="*/ 1689281 h 6521594"/>
                <a:gd name="connsiteX5" fmla="*/ 6049880 w 6321679"/>
                <a:gd name="connsiteY5" fmla="*/ 1477173 h 6521594"/>
                <a:gd name="connsiteX6" fmla="*/ 5248663 w 6321679"/>
                <a:gd name="connsiteY6" fmla="*/ 869327 h 6521594"/>
                <a:gd name="connsiteX7" fmla="*/ 4150102 w 6321679"/>
                <a:gd name="connsiteY7" fmla="*/ 644042 h 6521594"/>
                <a:gd name="connsiteX8" fmla="*/ 2867946 w 6321679"/>
                <a:gd name="connsiteY8" fmla="*/ 886459 h 6521594"/>
                <a:gd name="connsiteX9" fmla="*/ 1728892 w 6321679"/>
                <a:gd name="connsiteY9" fmla="*/ 1552397 h 6521594"/>
                <a:gd name="connsiteX10" fmla="*/ 941043 w 6321679"/>
                <a:gd name="connsiteY10" fmla="*/ 2512664 h 6521594"/>
                <a:gd name="connsiteX11" fmla="*/ 655362 w 6321679"/>
                <a:gd name="connsiteY11" fmla="*/ 3630204 h 6521594"/>
                <a:gd name="connsiteX12" fmla="*/ 1128177 w 6321679"/>
                <a:gd name="connsiteY12" fmla="*/ 4667883 h 6521594"/>
                <a:gd name="connsiteX13" fmla="*/ 1366419 w 6321679"/>
                <a:gd name="connsiteY13" fmla="*/ 4997246 h 6521594"/>
                <a:gd name="connsiteX14" fmla="*/ 3601937 w 6321679"/>
                <a:gd name="connsiteY14" fmla="*/ 6284685 h 6521594"/>
                <a:gd name="connsiteX15" fmla="*/ 5298985 w 6321679"/>
                <a:gd name="connsiteY15" fmla="*/ 5492643 h 6521594"/>
                <a:gd name="connsiteX16" fmla="*/ 5505513 w 6321679"/>
                <a:gd name="connsiteY16" fmla="*/ 5335367 h 6521594"/>
                <a:gd name="connsiteX17" fmla="*/ 6252618 w 6321679"/>
                <a:gd name="connsiteY17" fmla="*/ 4722492 h 6521594"/>
                <a:gd name="connsiteX18" fmla="*/ 6321679 w 6321679"/>
                <a:gd name="connsiteY18" fmla="*/ 4651477 h 6521594"/>
                <a:gd name="connsiteX19" fmla="*/ 6321679 w 6321679"/>
                <a:gd name="connsiteY19" fmla="*/ 5523097 h 6521594"/>
                <a:gd name="connsiteX20" fmla="*/ 6024428 w 6321679"/>
                <a:gd name="connsiteY20" fmla="*/ 5754969 h 6521594"/>
                <a:gd name="connsiteX21" fmla="*/ 5702345 w 6321679"/>
                <a:gd name="connsiteY21" fmla="*/ 6000018 h 6521594"/>
                <a:gd name="connsiteX22" fmla="*/ 4988380 w 6321679"/>
                <a:gd name="connsiteY22" fmla="*/ 6506549 h 6521594"/>
                <a:gd name="connsiteX23" fmla="*/ 4961490 w 6321679"/>
                <a:gd name="connsiteY23" fmla="*/ 6521594 h 6521594"/>
                <a:gd name="connsiteX24" fmla="*/ 2011326 w 6321679"/>
                <a:gd name="connsiteY24" fmla="*/ 6521594 h 6521594"/>
                <a:gd name="connsiteX25" fmla="*/ 1982893 w 6321679"/>
                <a:gd name="connsiteY25" fmla="*/ 6505768 h 6521594"/>
                <a:gd name="connsiteX26" fmla="*/ 824149 w 6321679"/>
                <a:gd name="connsiteY26" fmla="*/ 5358682 h 6521594"/>
                <a:gd name="connsiteX27" fmla="*/ 0 w 6321679"/>
                <a:gd name="connsiteY27" fmla="*/ 3630075 h 6521594"/>
                <a:gd name="connsiteX28" fmla="*/ 4150102 w 6321679"/>
                <a:gd name="connsiteY28" fmla="*/ 0 h 65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321679" h="6521594">
                  <a:moveTo>
                    <a:pt x="4150102" y="0"/>
                  </a:moveTo>
                  <a:cubicBezTo>
                    <a:pt x="4918148" y="0"/>
                    <a:pt x="5569597" y="228540"/>
                    <a:pt x="6083891" y="619943"/>
                  </a:cubicBezTo>
                  <a:lnTo>
                    <a:pt x="6321679" y="822247"/>
                  </a:lnTo>
                  <a:lnTo>
                    <a:pt x="6321679" y="1866928"/>
                  </a:lnTo>
                  <a:lnTo>
                    <a:pt x="6212358" y="1689281"/>
                  </a:lnTo>
                  <a:cubicBezTo>
                    <a:pt x="6161484" y="1615222"/>
                    <a:pt x="6107295" y="1544427"/>
                    <a:pt x="6049880" y="1477173"/>
                  </a:cubicBezTo>
                  <a:cubicBezTo>
                    <a:pt x="5825135" y="1214018"/>
                    <a:pt x="5555573" y="1009470"/>
                    <a:pt x="5248663" y="869327"/>
                  </a:cubicBezTo>
                  <a:cubicBezTo>
                    <a:pt x="4921178" y="719909"/>
                    <a:pt x="4551627" y="644042"/>
                    <a:pt x="4150102" y="644042"/>
                  </a:cubicBezTo>
                  <a:cubicBezTo>
                    <a:pt x="3724203" y="644042"/>
                    <a:pt x="3292799" y="725448"/>
                    <a:pt x="2867946" y="886459"/>
                  </a:cubicBezTo>
                  <a:cubicBezTo>
                    <a:pt x="2454234" y="1042832"/>
                    <a:pt x="2060440" y="1273141"/>
                    <a:pt x="1728892" y="1552397"/>
                  </a:cubicBezTo>
                  <a:cubicBezTo>
                    <a:pt x="1391580" y="1836419"/>
                    <a:pt x="1126473" y="2159600"/>
                    <a:pt x="941043" y="2512664"/>
                  </a:cubicBezTo>
                  <a:cubicBezTo>
                    <a:pt x="751551" y="2873583"/>
                    <a:pt x="655362" y="3249575"/>
                    <a:pt x="655362" y="3630204"/>
                  </a:cubicBezTo>
                  <a:cubicBezTo>
                    <a:pt x="655362" y="4013537"/>
                    <a:pt x="808817" y="4237405"/>
                    <a:pt x="1128177" y="4667883"/>
                  </a:cubicBezTo>
                  <a:cubicBezTo>
                    <a:pt x="1205232" y="4771702"/>
                    <a:pt x="1284908" y="4879129"/>
                    <a:pt x="1366419" y="4997246"/>
                  </a:cubicBezTo>
                  <a:cubicBezTo>
                    <a:pt x="1989282" y="5899677"/>
                    <a:pt x="2657880" y="6284685"/>
                    <a:pt x="3601937" y="6284685"/>
                  </a:cubicBezTo>
                  <a:cubicBezTo>
                    <a:pt x="4221523" y="6284685"/>
                    <a:pt x="4676122" y="5971036"/>
                    <a:pt x="5298985" y="5492643"/>
                  </a:cubicBezTo>
                  <a:cubicBezTo>
                    <a:pt x="5368571" y="5439187"/>
                    <a:pt x="5438156" y="5386375"/>
                    <a:pt x="5505513" y="5335367"/>
                  </a:cubicBezTo>
                  <a:cubicBezTo>
                    <a:pt x="5779335" y="5127761"/>
                    <a:pt x="6041730" y="4928776"/>
                    <a:pt x="6252618" y="4722492"/>
                  </a:cubicBezTo>
                  <a:lnTo>
                    <a:pt x="6321679" y="4651477"/>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1" name="Freeform: Shape 5134">
              <a:extLst>
                <a:ext uri="{FF2B5EF4-FFF2-40B4-BE49-F238E27FC236}">
                  <a16:creationId xmlns:a16="http://schemas.microsoft.com/office/drawing/2014/main" id="{A66409EC-9CC3-482A-A4A5-54ED092B3F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0322" y="353119"/>
              <a:ext cx="6321679" cy="6521594"/>
            </a:xfrm>
            <a:custGeom>
              <a:avLst/>
              <a:gdLst>
                <a:gd name="connsiteX0" fmla="*/ 4150102 w 6321679"/>
                <a:gd name="connsiteY0" fmla="*/ 0 h 6521594"/>
                <a:gd name="connsiteX1" fmla="*/ 6083891 w 6321679"/>
                <a:gd name="connsiteY1" fmla="*/ 619943 h 6521594"/>
                <a:gd name="connsiteX2" fmla="*/ 6321679 w 6321679"/>
                <a:gd name="connsiteY2" fmla="*/ 822247 h 6521594"/>
                <a:gd name="connsiteX3" fmla="*/ 6321679 w 6321679"/>
                <a:gd name="connsiteY3" fmla="*/ 2150195 h 6521594"/>
                <a:gd name="connsiteX4" fmla="*/ 6241288 w 6321679"/>
                <a:gd name="connsiteY4" fmla="*/ 1985338 h 6521594"/>
                <a:gd name="connsiteX5" fmla="*/ 5949367 w 6321679"/>
                <a:gd name="connsiteY5" fmla="*/ 1559997 h 6521594"/>
                <a:gd name="connsiteX6" fmla="*/ 5193362 w 6321679"/>
                <a:gd name="connsiteY6" fmla="*/ 986156 h 6521594"/>
                <a:gd name="connsiteX7" fmla="*/ 4150102 w 6321679"/>
                <a:gd name="connsiteY7" fmla="*/ 772850 h 6521594"/>
                <a:gd name="connsiteX8" fmla="*/ 2914861 w 6321679"/>
                <a:gd name="connsiteY8" fmla="*/ 1006637 h 6521594"/>
                <a:gd name="connsiteX9" fmla="*/ 1814073 w 6321679"/>
                <a:gd name="connsiteY9" fmla="*/ 1650163 h 6521594"/>
                <a:gd name="connsiteX10" fmla="*/ 1057412 w 6321679"/>
                <a:gd name="connsiteY10" fmla="*/ 2571657 h 6521594"/>
                <a:gd name="connsiteX11" fmla="*/ 786277 w 6321679"/>
                <a:gd name="connsiteY11" fmla="*/ 3630204 h 6521594"/>
                <a:gd name="connsiteX12" fmla="*/ 1233931 w 6321679"/>
                <a:gd name="connsiteY12" fmla="*/ 4592016 h 6521594"/>
                <a:gd name="connsiteX13" fmla="*/ 1474795 w 6321679"/>
                <a:gd name="connsiteY13" fmla="*/ 4924985 h 6521594"/>
                <a:gd name="connsiteX14" fmla="*/ 2393691 w 6321679"/>
                <a:gd name="connsiteY14" fmla="*/ 5846995 h 6521594"/>
                <a:gd name="connsiteX15" fmla="*/ 3601805 w 6321679"/>
                <a:gd name="connsiteY15" fmla="*/ 6155876 h 6521594"/>
                <a:gd name="connsiteX16" fmla="*/ 4378909 w 6321679"/>
                <a:gd name="connsiteY16" fmla="*/ 5959186 h 6521594"/>
                <a:gd name="connsiteX17" fmla="*/ 5218129 w 6321679"/>
                <a:gd name="connsiteY17" fmla="*/ 5391271 h 6521594"/>
                <a:gd name="connsiteX18" fmla="*/ 5425313 w 6321679"/>
                <a:gd name="connsiteY18" fmla="*/ 5233481 h 6521594"/>
                <a:gd name="connsiteX19" fmla="*/ 6254366 w 6321679"/>
                <a:gd name="connsiteY19" fmla="*/ 4534301 h 6521594"/>
                <a:gd name="connsiteX20" fmla="*/ 6321679 w 6321679"/>
                <a:gd name="connsiteY20" fmla="*/ 4456641 h 6521594"/>
                <a:gd name="connsiteX21" fmla="*/ 6321679 w 6321679"/>
                <a:gd name="connsiteY21" fmla="*/ 5523097 h 6521594"/>
                <a:gd name="connsiteX22" fmla="*/ 6024428 w 6321679"/>
                <a:gd name="connsiteY22" fmla="*/ 5754969 h 6521594"/>
                <a:gd name="connsiteX23" fmla="*/ 5702345 w 6321679"/>
                <a:gd name="connsiteY23" fmla="*/ 6000018 h 6521594"/>
                <a:gd name="connsiteX24" fmla="*/ 4988380 w 6321679"/>
                <a:gd name="connsiteY24" fmla="*/ 6506549 h 6521594"/>
                <a:gd name="connsiteX25" fmla="*/ 4961490 w 6321679"/>
                <a:gd name="connsiteY25" fmla="*/ 6521594 h 6521594"/>
                <a:gd name="connsiteX26" fmla="*/ 2011326 w 6321679"/>
                <a:gd name="connsiteY26" fmla="*/ 6521594 h 6521594"/>
                <a:gd name="connsiteX27" fmla="*/ 1982893 w 6321679"/>
                <a:gd name="connsiteY27" fmla="*/ 6505768 h 6521594"/>
                <a:gd name="connsiteX28" fmla="*/ 824149 w 6321679"/>
                <a:gd name="connsiteY28" fmla="*/ 5358682 h 6521594"/>
                <a:gd name="connsiteX29" fmla="*/ 0 w 6321679"/>
                <a:gd name="connsiteY29" fmla="*/ 3630075 h 6521594"/>
                <a:gd name="connsiteX30" fmla="*/ 4150102 w 6321679"/>
                <a:gd name="connsiteY30" fmla="*/ 0 h 65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21679" h="6521594">
                  <a:moveTo>
                    <a:pt x="4150102" y="0"/>
                  </a:moveTo>
                  <a:cubicBezTo>
                    <a:pt x="4918148" y="0"/>
                    <a:pt x="5569597" y="228540"/>
                    <a:pt x="6083891" y="619943"/>
                  </a:cubicBezTo>
                  <a:lnTo>
                    <a:pt x="6321679" y="822247"/>
                  </a:lnTo>
                  <a:lnTo>
                    <a:pt x="6321679" y="2150195"/>
                  </a:lnTo>
                  <a:lnTo>
                    <a:pt x="6241288" y="1985338"/>
                  </a:lnTo>
                  <a:cubicBezTo>
                    <a:pt x="6156788" y="1831195"/>
                    <a:pt x="6059249" y="1688709"/>
                    <a:pt x="5949367" y="1559997"/>
                  </a:cubicBezTo>
                  <a:cubicBezTo>
                    <a:pt x="5737073" y="1311397"/>
                    <a:pt x="5482843" y="1118314"/>
                    <a:pt x="5193362" y="986156"/>
                  </a:cubicBezTo>
                  <a:cubicBezTo>
                    <a:pt x="4883437" y="844596"/>
                    <a:pt x="4532365" y="772850"/>
                    <a:pt x="4150102" y="772850"/>
                  </a:cubicBezTo>
                  <a:cubicBezTo>
                    <a:pt x="3746218" y="772850"/>
                    <a:pt x="3319008" y="853613"/>
                    <a:pt x="2914861" y="1006637"/>
                  </a:cubicBezTo>
                  <a:cubicBezTo>
                    <a:pt x="2515039" y="1157857"/>
                    <a:pt x="2134350" y="1380438"/>
                    <a:pt x="1814073" y="1650163"/>
                  </a:cubicBezTo>
                  <a:cubicBezTo>
                    <a:pt x="1494190" y="1919502"/>
                    <a:pt x="1232622" y="2238173"/>
                    <a:pt x="1057412" y="2571657"/>
                  </a:cubicBezTo>
                  <a:cubicBezTo>
                    <a:pt x="877486" y="2914158"/>
                    <a:pt x="786277" y="3270313"/>
                    <a:pt x="786277" y="3630204"/>
                  </a:cubicBezTo>
                  <a:cubicBezTo>
                    <a:pt x="786277" y="3974121"/>
                    <a:pt x="923483" y="4173646"/>
                    <a:pt x="1233931" y="4592016"/>
                  </a:cubicBezTo>
                  <a:cubicBezTo>
                    <a:pt x="1311641" y="4696736"/>
                    <a:pt x="1391972" y="4805064"/>
                    <a:pt x="1474795" y="4924985"/>
                  </a:cubicBezTo>
                  <a:cubicBezTo>
                    <a:pt x="1767682" y="5349278"/>
                    <a:pt x="2068172" y="5650948"/>
                    <a:pt x="2393691" y="5846995"/>
                  </a:cubicBezTo>
                  <a:cubicBezTo>
                    <a:pt x="2738735" y="6054891"/>
                    <a:pt x="3133971" y="6155876"/>
                    <a:pt x="3601805" y="6155876"/>
                  </a:cubicBezTo>
                  <a:cubicBezTo>
                    <a:pt x="3867305" y="6155876"/>
                    <a:pt x="4114196" y="6093405"/>
                    <a:pt x="4378909" y="5959186"/>
                  </a:cubicBezTo>
                  <a:cubicBezTo>
                    <a:pt x="4650699" y="5821362"/>
                    <a:pt x="4919737" y="5620421"/>
                    <a:pt x="5218129" y="5391271"/>
                  </a:cubicBezTo>
                  <a:cubicBezTo>
                    <a:pt x="5288107" y="5337558"/>
                    <a:pt x="5357824" y="5284617"/>
                    <a:pt x="5425313" y="5233481"/>
                  </a:cubicBezTo>
                  <a:cubicBezTo>
                    <a:pt x="5739037" y="4995556"/>
                    <a:pt x="6037512" y="4769168"/>
                    <a:pt x="6254366" y="4534301"/>
                  </a:cubicBezTo>
                  <a:lnTo>
                    <a:pt x="6321679" y="4456641"/>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122" name="Picture 2" descr="The Guide to Understanding Long-Tail Keywords - StudioHawk">
            <a:extLst>
              <a:ext uri="{FF2B5EF4-FFF2-40B4-BE49-F238E27FC236}">
                <a16:creationId xmlns:a16="http://schemas.microsoft.com/office/drawing/2014/main" id="{E7B89C25-69AD-8BD0-5850-0DF3D17FCC1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08392" y="3003151"/>
            <a:ext cx="4142232" cy="1775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6366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4A060131-BA09-C53D-A643-0DD88C390547}"/>
              </a:ext>
            </a:extLst>
          </p:cNvPr>
          <p:cNvSpPr>
            <a:spLocks noGrp="1"/>
          </p:cNvSpPr>
          <p:nvPr>
            <p:ph type="title"/>
          </p:nvPr>
        </p:nvSpPr>
        <p:spPr>
          <a:xfrm>
            <a:off x="6739128" y="638089"/>
            <a:ext cx="4818888" cy="1476801"/>
          </a:xfrm>
        </p:spPr>
        <p:txBody>
          <a:bodyPr anchor="b">
            <a:normAutofit/>
          </a:bodyPr>
          <a:lstStyle/>
          <a:p>
            <a:r>
              <a:rPr lang="sr-Latn-RS" sz="4200" b="1" i="0" cap="all">
                <a:effectLst/>
                <a:latin typeface="Playfair Display" panose="00000500000000000000" pitchFamily="2" charset="0"/>
              </a:rPr>
              <a:t>RELEVANTNOST</a:t>
            </a:r>
            <a:br>
              <a:rPr lang="sr-Latn-RS" sz="4200" b="0" i="0" cap="all">
                <a:effectLst/>
                <a:latin typeface="Playfair Display" panose="00000500000000000000" pitchFamily="2" charset="0"/>
              </a:rPr>
            </a:br>
            <a:endParaRPr lang="sr-Latn-RS" sz="4200"/>
          </a:p>
        </p:txBody>
      </p:sp>
      <p:pic>
        <p:nvPicPr>
          <p:cNvPr id="6146" name="Picture 2" descr="What Are Keywords? Definition, Purpose &amp; How to Find Them">
            <a:extLst>
              <a:ext uri="{FF2B5EF4-FFF2-40B4-BE49-F238E27FC236}">
                <a16:creationId xmlns:a16="http://schemas.microsoft.com/office/drawing/2014/main" id="{2ACFB99B-488A-9F00-8ED1-FA2676A6E26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0936" y="1675306"/>
            <a:ext cx="5458968" cy="3507387"/>
          </a:xfrm>
          <a:prstGeom prst="rect">
            <a:avLst/>
          </a:prstGeom>
          <a:noFill/>
          <a:extLst>
            <a:ext uri="{909E8E84-426E-40DD-AFC4-6F175D3DCCD1}">
              <a14:hiddenFill xmlns:a14="http://schemas.microsoft.com/office/drawing/2010/main">
                <a:solidFill>
                  <a:srgbClr val="FFFFFF"/>
                </a:solidFill>
              </a14:hiddenFill>
            </a:ext>
          </a:extLst>
        </p:spPr>
      </p:pic>
      <p:sp>
        <p:nvSpPr>
          <p:cNvPr id="6153" name="sketch line">
            <a:extLst>
              <a:ext uri="{FF2B5EF4-FFF2-40B4-BE49-F238E27FC236}">
                <a16:creationId xmlns:a16="http://schemas.microsoft.com/office/drawing/2014/main" id="{953EE71A-6488-4203-A7C4-77102FD0D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BE84A95E-4FE1-F5D6-94A9-B5BBA06C5315}"/>
              </a:ext>
            </a:extLst>
          </p:cNvPr>
          <p:cNvSpPr>
            <a:spLocks noGrp="1"/>
          </p:cNvSpPr>
          <p:nvPr>
            <p:ph idx="1"/>
          </p:nvPr>
        </p:nvSpPr>
        <p:spPr>
          <a:xfrm>
            <a:off x="6739128" y="2664886"/>
            <a:ext cx="4818888" cy="3550789"/>
          </a:xfrm>
        </p:spPr>
        <p:txBody>
          <a:bodyPr anchor="t">
            <a:normAutofit fontScale="92500" lnSpcReduction="10000"/>
          </a:bodyPr>
          <a:lstStyle/>
          <a:p>
            <a:r>
              <a:rPr lang="sr-Latn-RS" sz="1900" b="0" i="0" dirty="0">
                <a:effectLst/>
                <a:latin typeface="Poppins" panose="00000500000000000000" pitchFamily="2" charset="0"/>
              </a:rPr>
              <a:t>Kada se biraju ključne reči, neophodno je da one predstavljaju ono što nudi i sadržaj koji se nalazi na sajtu. </a:t>
            </a:r>
          </a:p>
          <a:p>
            <a:r>
              <a:rPr lang="sr-Latn-RS" sz="1900" b="0" i="0" dirty="0">
                <a:effectLst/>
                <a:latin typeface="Poppins" panose="00000500000000000000" pitchFamily="2" charset="0"/>
              </a:rPr>
              <a:t>„Da li ključna reč opisuje sadržaj na sajtu? </a:t>
            </a:r>
          </a:p>
          <a:p>
            <a:r>
              <a:rPr lang="sr-Latn-RS" sz="1900" b="0" i="0" dirty="0">
                <a:effectLst/>
                <a:latin typeface="Poppins" panose="00000500000000000000" pitchFamily="2" charset="0"/>
              </a:rPr>
              <a:t>Da li će korisnici dobiti ono za čim tragaju pomoću ovih ključnih reči?</a:t>
            </a:r>
          </a:p>
          <a:p>
            <a:r>
              <a:rPr lang="sr-Latn-RS" sz="1900" b="0" i="0" dirty="0">
                <a:effectLst/>
                <a:latin typeface="Poppins" panose="00000500000000000000" pitchFamily="2" charset="0"/>
              </a:rPr>
              <a:t> Da li će biti zadovoljni onim što pročitaju?</a:t>
            </a:r>
          </a:p>
          <a:p>
            <a:r>
              <a:rPr lang="sr-Latn-RS" sz="1900" b="0" i="0" dirty="0">
                <a:effectLst/>
                <a:latin typeface="Poppins" panose="00000500000000000000" pitchFamily="2" charset="0"/>
              </a:rPr>
              <a:t> Da li će ova poseta doneti neku finansijsku korist ili doprineti nekim organizacionim ciljevima?”</a:t>
            </a:r>
          </a:p>
          <a:p>
            <a:endParaRPr lang="sr-Latn-RS" sz="1900" dirty="0"/>
          </a:p>
        </p:txBody>
      </p:sp>
    </p:spTree>
    <p:extLst>
      <p:ext uri="{BB962C8B-B14F-4D97-AF65-F5344CB8AC3E}">
        <p14:creationId xmlns:p14="http://schemas.microsoft.com/office/powerpoint/2010/main" val="1532178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10650BA-D090-4A23-98E3-B48BBAEA92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Front steps and columns of a majestic city building">
            <a:extLst>
              <a:ext uri="{FF2B5EF4-FFF2-40B4-BE49-F238E27FC236}">
                <a16:creationId xmlns:a16="http://schemas.microsoft.com/office/drawing/2014/main" id="{A7443619-1A07-7503-73BB-060960F29103}"/>
              </a:ext>
            </a:extLst>
          </p:cNvPr>
          <p:cNvPicPr>
            <a:picLocks noChangeAspect="1"/>
          </p:cNvPicPr>
          <p:nvPr/>
        </p:nvPicPr>
        <p:blipFill rotWithShape="1">
          <a:blip r:embed="rId2"/>
          <a:srcRect l="20344" r="22692" b="-2"/>
          <a:stretch/>
        </p:blipFill>
        <p:spPr>
          <a:xfrm>
            <a:off x="-9527" y="3725"/>
            <a:ext cx="5846165" cy="6850548"/>
          </a:xfrm>
          <a:prstGeom prst="rect">
            <a:avLst/>
          </a:prstGeom>
        </p:spPr>
      </p:pic>
      <p:grpSp>
        <p:nvGrpSpPr>
          <p:cNvPr id="11" name="Group 10">
            <a:extLst>
              <a:ext uri="{FF2B5EF4-FFF2-40B4-BE49-F238E27FC236}">
                <a16:creationId xmlns:a16="http://schemas.microsoft.com/office/drawing/2014/main" id="{FFB939B9-73CE-4644-87BB-72AEBF00114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527" y="-6558"/>
            <a:ext cx="6254832" cy="6874766"/>
            <a:chOff x="-9149" y="3725"/>
            <a:chExt cx="6254832" cy="6887203"/>
          </a:xfrm>
        </p:grpSpPr>
        <p:sp>
          <p:nvSpPr>
            <p:cNvPr id="12" name="Freeform: Shape 11">
              <a:extLst>
                <a:ext uri="{FF2B5EF4-FFF2-40B4-BE49-F238E27FC236}">
                  <a16:creationId xmlns:a16="http://schemas.microsoft.com/office/drawing/2014/main" id="{15F2A0CF-7879-4629-AC2B-4069D77A3C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49" y="238645"/>
              <a:ext cx="5933139" cy="6387893"/>
            </a:xfrm>
            <a:custGeom>
              <a:avLst/>
              <a:gdLst>
                <a:gd name="connsiteX0" fmla="*/ 5852909 w 5933139"/>
                <a:gd name="connsiteY0" fmla="*/ 2469528 h 6335678"/>
                <a:gd name="connsiteX1" fmla="*/ 5830799 w 5933139"/>
                <a:gd name="connsiteY1" fmla="*/ 2394015 h 6335678"/>
                <a:gd name="connsiteX2" fmla="*/ 5805878 w 5933139"/>
                <a:gd name="connsiteY2" fmla="*/ 2319439 h 6335678"/>
                <a:gd name="connsiteX3" fmla="*/ 5778708 w 5933139"/>
                <a:gd name="connsiteY3" fmla="*/ 2245800 h 6335678"/>
                <a:gd name="connsiteX4" fmla="*/ 5652978 w 5933139"/>
                <a:gd name="connsiteY4" fmla="*/ 1959675 h 6335678"/>
                <a:gd name="connsiteX5" fmla="*/ 5327691 w 5933139"/>
                <a:gd name="connsiteY5" fmla="*/ 1432958 h 6335678"/>
                <a:gd name="connsiteX6" fmla="*/ 4921458 w 5933139"/>
                <a:gd name="connsiteY6" fmla="*/ 973322 h 6335678"/>
                <a:gd name="connsiteX7" fmla="*/ 4450018 w 5933139"/>
                <a:gd name="connsiteY7" fmla="*/ 586764 h 6335678"/>
                <a:gd name="connsiteX8" fmla="*/ 4193311 w 5933139"/>
                <a:gd name="connsiteY8" fmla="*/ 423558 h 6335678"/>
                <a:gd name="connsiteX9" fmla="*/ 3924237 w 5933139"/>
                <a:gd name="connsiteY9" fmla="*/ 281901 h 6335678"/>
                <a:gd name="connsiteX10" fmla="*/ 3352175 w 5933139"/>
                <a:gd name="connsiteY10" fmla="*/ 75786 h 6335678"/>
                <a:gd name="connsiteX11" fmla="*/ 3051997 w 5933139"/>
                <a:gd name="connsiteY11" fmla="*/ 19011 h 6335678"/>
                <a:gd name="connsiteX12" fmla="*/ 2745823 w 5933139"/>
                <a:gd name="connsiteY12" fmla="*/ 86 h 6335678"/>
                <a:gd name="connsiteX13" fmla="*/ 2141720 w 5933139"/>
                <a:gd name="connsiteY13" fmla="*/ 55550 h 6335678"/>
                <a:gd name="connsiteX14" fmla="*/ 1551295 w 5933139"/>
                <a:gd name="connsiteY14" fmla="*/ 216319 h 6335678"/>
                <a:gd name="connsiteX15" fmla="*/ 1001718 w 5933139"/>
                <a:gd name="connsiteY15" fmla="*/ 498134 h 6335678"/>
                <a:gd name="connsiteX16" fmla="*/ 754755 w 5933139"/>
                <a:gd name="connsiteY16" fmla="*/ 685886 h 6335678"/>
                <a:gd name="connsiteX17" fmla="*/ 533462 w 5933139"/>
                <a:gd name="connsiteY17" fmla="*/ 903056 h 6335678"/>
                <a:gd name="connsiteX18" fmla="*/ 0 w 5933139"/>
                <a:gd name="connsiteY18" fmla="*/ 1646568 h 6335678"/>
                <a:gd name="connsiteX19" fmla="*/ 0 w 5933139"/>
                <a:gd name="connsiteY19" fmla="*/ 4709059 h 6335678"/>
                <a:gd name="connsiteX20" fmla="*/ 120671 w 5933139"/>
                <a:gd name="connsiteY20" fmla="*/ 4907491 h 6335678"/>
                <a:gd name="connsiteX21" fmla="*/ 507979 w 5933139"/>
                <a:gd name="connsiteY21" fmla="*/ 5384178 h 6335678"/>
                <a:gd name="connsiteX22" fmla="*/ 972112 w 5933139"/>
                <a:gd name="connsiteY22" fmla="*/ 5778607 h 6335678"/>
                <a:gd name="connsiteX23" fmla="*/ 1229943 w 5933139"/>
                <a:gd name="connsiteY23" fmla="*/ 5939939 h 6335678"/>
                <a:gd name="connsiteX24" fmla="*/ 1502389 w 5933139"/>
                <a:gd name="connsiteY24" fmla="*/ 6073913 h 6335678"/>
                <a:gd name="connsiteX25" fmla="*/ 2673870 w 5933139"/>
                <a:gd name="connsiteY25" fmla="*/ 6333993 h 6335678"/>
                <a:gd name="connsiteX26" fmla="*/ 2749196 w 5933139"/>
                <a:gd name="connsiteY26" fmla="*/ 6335679 h 6335678"/>
                <a:gd name="connsiteX27" fmla="*/ 2787983 w 5933139"/>
                <a:gd name="connsiteY27" fmla="*/ 6335492 h 6335678"/>
                <a:gd name="connsiteX28" fmla="*/ 2826770 w 5933139"/>
                <a:gd name="connsiteY28" fmla="*/ 6334368 h 6335678"/>
                <a:gd name="connsiteX29" fmla="*/ 2981918 w 5933139"/>
                <a:gd name="connsiteY29" fmla="*/ 6319939 h 6335678"/>
                <a:gd name="connsiteX30" fmla="*/ 3285282 w 5933139"/>
                <a:gd name="connsiteY30" fmla="*/ 6241803 h 6335678"/>
                <a:gd name="connsiteX31" fmla="*/ 3566347 w 5933139"/>
                <a:gd name="connsiteY31" fmla="*/ 6104831 h 6335678"/>
                <a:gd name="connsiteX32" fmla="*/ 3818369 w 5933139"/>
                <a:gd name="connsiteY32" fmla="*/ 5926823 h 6335678"/>
                <a:gd name="connsiteX33" fmla="*/ 4044908 w 5933139"/>
                <a:gd name="connsiteY33" fmla="*/ 5726329 h 6335678"/>
                <a:gd name="connsiteX34" fmla="*/ 4151151 w 5933139"/>
                <a:gd name="connsiteY34" fmla="*/ 5622147 h 6335678"/>
                <a:gd name="connsiteX35" fmla="*/ 4253834 w 5933139"/>
                <a:gd name="connsiteY35" fmla="*/ 5516841 h 6335678"/>
                <a:gd name="connsiteX36" fmla="*/ 4452453 w 5933139"/>
                <a:gd name="connsiteY36" fmla="*/ 5306979 h 6335678"/>
                <a:gd name="connsiteX37" fmla="*/ 4548578 w 5933139"/>
                <a:gd name="connsiteY37" fmla="*/ 5202797 h 6335678"/>
                <a:gd name="connsiteX38" fmla="*/ 4596546 w 5933139"/>
                <a:gd name="connsiteY38" fmla="*/ 5151456 h 6335678"/>
                <a:gd name="connsiteX39" fmla="*/ 4643016 w 5933139"/>
                <a:gd name="connsiteY39" fmla="*/ 5103300 h 6335678"/>
                <a:gd name="connsiteX40" fmla="*/ 4739515 w 5933139"/>
                <a:gd name="connsiteY40" fmla="*/ 5013172 h 6335678"/>
                <a:gd name="connsiteX41" fmla="*/ 4842198 w 5933139"/>
                <a:gd name="connsiteY41" fmla="*/ 4930164 h 6335678"/>
                <a:gd name="connsiteX42" fmla="*/ 5071360 w 5933139"/>
                <a:gd name="connsiteY42" fmla="*/ 4780449 h 6335678"/>
                <a:gd name="connsiteX43" fmla="*/ 5332001 w 5933139"/>
                <a:gd name="connsiteY43" fmla="*/ 4615932 h 6335678"/>
                <a:gd name="connsiteX44" fmla="*/ 5397396 w 5933139"/>
                <a:gd name="connsiteY44" fmla="*/ 4563655 h 6335678"/>
                <a:gd name="connsiteX45" fmla="*/ 5459417 w 5933139"/>
                <a:gd name="connsiteY45" fmla="*/ 4505380 h 6335678"/>
                <a:gd name="connsiteX46" fmla="*/ 5567159 w 5933139"/>
                <a:gd name="connsiteY46" fmla="*/ 4374029 h 6335678"/>
                <a:gd name="connsiteX47" fmla="*/ 5651292 w 5933139"/>
                <a:gd name="connsiteY47" fmla="*/ 4231810 h 6335678"/>
                <a:gd name="connsiteX48" fmla="*/ 5716686 w 5933139"/>
                <a:gd name="connsiteY48" fmla="*/ 4085655 h 6335678"/>
                <a:gd name="connsiteX49" fmla="*/ 5820681 w 5933139"/>
                <a:gd name="connsiteY49" fmla="*/ 3791848 h 6335678"/>
                <a:gd name="connsiteX50" fmla="*/ 5898629 w 5933139"/>
                <a:gd name="connsiteY50" fmla="*/ 3487922 h 6335678"/>
                <a:gd name="connsiteX51" fmla="*/ 5932170 w 5933139"/>
                <a:gd name="connsiteY51" fmla="*/ 3174066 h 6335678"/>
                <a:gd name="connsiteX52" fmla="*/ 5872209 w 5933139"/>
                <a:gd name="connsiteY52" fmla="*/ 2545978 h 6335678"/>
                <a:gd name="connsiteX53" fmla="*/ 5852909 w 5933139"/>
                <a:gd name="connsiteY53" fmla="*/ 2469528 h 6335678"/>
                <a:gd name="connsiteX54" fmla="*/ 5507386 w 5933139"/>
                <a:gd name="connsiteY54" fmla="*/ 3724580 h 6335678"/>
                <a:gd name="connsiteX55" fmla="*/ 5453609 w 5933139"/>
                <a:gd name="connsiteY55" fmla="*/ 3989906 h 6335678"/>
                <a:gd name="connsiteX56" fmla="*/ 5344181 w 5933139"/>
                <a:gd name="connsiteY56" fmla="*/ 4220380 h 6335678"/>
                <a:gd name="connsiteX57" fmla="*/ 5171419 w 5933139"/>
                <a:gd name="connsiteY57" fmla="*/ 4388644 h 6335678"/>
                <a:gd name="connsiteX58" fmla="*/ 5057868 w 5933139"/>
                <a:gd name="connsiteY58" fmla="*/ 4453851 h 6335678"/>
                <a:gd name="connsiteX59" fmla="*/ 4930265 w 5933139"/>
                <a:gd name="connsiteY59" fmla="*/ 4516810 h 6335678"/>
                <a:gd name="connsiteX60" fmla="*/ 4660067 w 5933139"/>
                <a:gd name="connsiteY60" fmla="*/ 4664276 h 6335678"/>
                <a:gd name="connsiteX61" fmla="*/ 4408794 w 5933139"/>
                <a:gd name="connsiteY61" fmla="*/ 4857836 h 6335678"/>
                <a:gd name="connsiteX62" fmla="*/ 4352207 w 5933139"/>
                <a:gd name="connsiteY62" fmla="*/ 4911988 h 6335678"/>
                <a:gd name="connsiteX63" fmla="*/ 4299366 w 5933139"/>
                <a:gd name="connsiteY63" fmla="*/ 4965390 h 6335678"/>
                <a:gd name="connsiteX64" fmla="*/ 4197621 w 5933139"/>
                <a:gd name="connsiteY64" fmla="*/ 5074257 h 6335678"/>
                <a:gd name="connsiteX65" fmla="*/ 4008744 w 5933139"/>
                <a:gd name="connsiteY65" fmla="*/ 5297985 h 6335678"/>
                <a:gd name="connsiteX66" fmla="*/ 3917304 w 5933139"/>
                <a:gd name="connsiteY66" fmla="*/ 5409100 h 6335678"/>
                <a:gd name="connsiteX67" fmla="*/ 3826052 w 5933139"/>
                <a:gd name="connsiteY67" fmla="*/ 5518153 h 6335678"/>
                <a:gd name="connsiteX68" fmla="*/ 3637925 w 5933139"/>
                <a:gd name="connsiteY68" fmla="*/ 5725017 h 6335678"/>
                <a:gd name="connsiteX69" fmla="*/ 3433497 w 5933139"/>
                <a:gd name="connsiteY69" fmla="*/ 5906586 h 6335678"/>
                <a:gd name="connsiteX70" fmla="*/ 3204522 w 5933139"/>
                <a:gd name="connsiteY70" fmla="*/ 6046744 h 6335678"/>
                <a:gd name="connsiteX71" fmla="*/ 2950439 w 5933139"/>
                <a:gd name="connsiteY71" fmla="*/ 6129190 h 6335678"/>
                <a:gd name="connsiteX72" fmla="*/ 2816839 w 5933139"/>
                <a:gd name="connsiteY72" fmla="*/ 6146428 h 6335678"/>
                <a:gd name="connsiteX73" fmla="*/ 2749009 w 5933139"/>
                <a:gd name="connsiteY73" fmla="*/ 6149051 h 6335678"/>
                <a:gd name="connsiteX74" fmla="*/ 2678930 w 5933139"/>
                <a:gd name="connsiteY74" fmla="*/ 6148677 h 6335678"/>
                <a:gd name="connsiteX75" fmla="*/ 2125793 w 5933139"/>
                <a:gd name="connsiteY75" fmla="*/ 6065481 h 6335678"/>
                <a:gd name="connsiteX76" fmla="*/ 1610506 w 5933139"/>
                <a:gd name="connsiteY76" fmla="*/ 5851310 h 6335678"/>
                <a:gd name="connsiteX77" fmla="*/ 1373099 w 5933139"/>
                <a:gd name="connsiteY77" fmla="*/ 5706279 h 6335678"/>
                <a:gd name="connsiteX78" fmla="*/ 1315949 w 5933139"/>
                <a:gd name="connsiteY78" fmla="*/ 5666743 h 6335678"/>
                <a:gd name="connsiteX79" fmla="*/ 1259923 w 5933139"/>
                <a:gd name="connsiteY79" fmla="*/ 5625894 h 6335678"/>
                <a:gd name="connsiteX80" fmla="*/ 1204647 w 5933139"/>
                <a:gd name="connsiteY80" fmla="*/ 5583922 h 6335678"/>
                <a:gd name="connsiteX81" fmla="*/ 1150308 w 5933139"/>
                <a:gd name="connsiteY81" fmla="*/ 5540826 h 6335678"/>
                <a:gd name="connsiteX82" fmla="*/ 751569 w 5933139"/>
                <a:gd name="connsiteY82" fmla="*/ 5158015 h 6335678"/>
                <a:gd name="connsiteX83" fmla="*/ 663315 w 5933139"/>
                <a:gd name="connsiteY83" fmla="*/ 5052146 h 6335678"/>
                <a:gd name="connsiteX84" fmla="*/ 580869 w 5933139"/>
                <a:gd name="connsiteY84" fmla="*/ 4942718 h 6335678"/>
                <a:gd name="connsiteX85" fmla="*/ 432279 w 5933139"/>
                <a:gd name="connsiteY85" fmla="*/ 4713369 h 6335678"/>
                <a:gd name="connsiteX86" fmla="*/ 205553 w 5933139"/>
                <a:gd name="connsiteY86" fmla="*/ 4219443 h 6335678"/>
                <a:gd name="connsiteX87" fmla="*/ 79448 w 5933139"/>
                <a:gd name="connsiteY87" fmla="*/ 3693850 h 6335678"/>
                <a:gd name="connsiteX88" fmla="*/ 53590 w 5933139"/>
                <a:gd name="connsiteY88" fmla="*/ 3425339 h 6335678"/>
                <a:gd name="connsiteX89" fmla="*/ 49655 w 5933139"/>
                <a:gd name="connsiteY89" fmla="*/ 3155890 h 6335678"/>
                <a:gd name="connsiteX90" fmla="*/ 67830 w 5933139"/>
                <a:gd name="connsiteY90" fmla="*/ 2886817 h 6335678"/>
                <a:gd name="connsiteX91" fmla="*/ 108679 w 5933139"/>
                <a:gd name="connsiteY91" fmla="*/ 2619992 h 6335678"/>
                <a:gd name="connsiteX92" fmla="*/ 263077 w 5933139"/>
                <a:gd name="connsiteY92" fmla="*/ 2101520 h 6335678"/>
                <a:gd name="connsiteX93" fmla="*/ 837575 w 5933139"/>
                <a:gd name="connsiteY93" fmla="*/ 1186370 h 6335678"/>
                <a:gd name="connsiteX94" fmla="*/ 1031698 w 5933139"/>
                <a:gd name="connsiteY94" fmla="*/ 996932 h 6335678"/>
                <a:gd name="connsiteX95" fmla="*/ 1236688 w 5933139"/>
                <a:gd name="connsiteY95" fmla="*/ 819298 h 6335678"/>
                <a:gd name="connsiteX96" fmla="*/ 1687143 w 5933139"/>
                <a:gd name="connsiteY96" fmla="*/ 511438 h 6335678"/>
                <a:gd name="connsiteX97" fmla="*/ 2196246 w 5933139"/>
                <a:gd name="connsiteY97" fmla="*/ 300639 h 6335678"/>
                <a:gd name="connsiteX98" fmla="*/ 2745823 w 5933139"/>
                <a:gd name="connsiteY98" fmla="*/ 229248 h 6335678"/>
                <a:gd name="connsiteX99" fmla="*/ 3019206 w 5933139"/>
                <a:gd name="connsiteY99" fmla="*/ 252108 h 6335678"/>
                <a:gd name="connsiteX100" fmla="*/ 3288092 w 5933139"/>
                <a:gd name="connsiteY100" fmla="*/ 313006 h 6335678"/>
                <a:gd name="connsiteX101" fmla="*/ 3548172 w 5933139"/>
                <a:gd name="connsiteY101" fmla="*/ 407069 h 6335678"/>
                <a:gd name="connsiteX102" fmla="*/ 3611505 w 5933139"/>
                <a:gd name="connsiteY102" fmla="*/ 435176 h 6335678"/>
                <a:gd name="connsiteX103" fmla="*/ 3674089 w 5933139"/>
                <a:gd name="connsiteY103" fmla="*/ 464968 h 6335678"/>
                <a:gd name="connsiteX104" fmla="*/ 3735736 w 5933139"/>
                <a:gd name="connsiteY104" fmla="*/ 496823 h 6335678"/>
                <a:gd name="connsiteX105" fmla="*/ 3796634 w 5933139"/>
                <a:gd name="connsiteY105" fmla="*/ 530176 h 6335678"/>
                <a:gd name="connsiteX106" fmla="*/ 4251585 w 5933139"/>
                <a:gd name="connsiteY106" fmla="*/ 847405 h 6335678"/>
                <a:gd name="connsiteX107" fmla="*/ 4644515 w 5933139"/>
                <a:gd name="connsiteY107" fmla="*/ 1236775 h 6335678"/>
                <a:gd name="connsiteX108" fmla="*/ 4816527 w 5933139"/>
                <a:gd name="connsiteY108" fmla="*/ 1451883 h 6335678"/>
                <a:gd name="connsiteX109" fmla="*/ 4970738 w 5933139"/>
                <a:gd name="connsiteY109" fmla="*/ 1678610 h 6335678"/>
                <a:gd name="connsiteX110" fmla="*/ 5223885 w 5933139"/>
                <a:gd name="connsiteY110" fmla="*/ 2159232 h 6335678"/>
                <a:gd name="connsiteX111" fmla="*/ 5395709 w 5933139"/>
                <a:gd name="connsiteY111" fmla="*/ 2666087 h 6335678"/>
                <a:gd name="connsiteX112" fmla="*/ 5458855 w 5933139"/>
                <a:gd name="connsiteY112" fmla="*/ 2924292 h 6335678"/>
                <a:gd name="connsiteX113" fmla="*/ 5499142 w 5933139"/>
                <a:gd name="connsiteY113" fmla="*/ 3186995 h 6335678"/>
                <a:gd name="connsiteX114" fmla="*/ 5516755 w 5933139"/>
                <a:gd name="connsiteY114" fmla="*/ 3454007 h 6335678"/>
                <a:gd name="connsiteX115" fmla="*/ 5507386 w 5933139"/>
                <a:gd name="connsiteY115" fmla="*/ 3724580 h 633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5933139" h="6335678">
                  <a:moveTo>
                    <a:pt x="5852909" y="2469528"/>
                  </a:moveTo>
                  <a:lnTo>
                    <a:pt x="5830799" y="2394015"/>
                  </a:lnTo>
                  <a:lnTo>
                    <a:pt x="5805878" y="2319439"/>
                  </a:lnTo>
                  <a:cubicBezTo>
                    <a:pt x="5797446" y="2294705"/>
                    <a:pt x="5787890" y="2270346"/>
                    <a:pt x="5778708" y="2245800"/>
                  </a:cubicBezTo>
                  <a:cubicBezTo>
                    <a:pt x="5740858" y="2148364"/>
                    <a:pt x="5699073" y="2052614"/>
                    <a:pt x="5652978" y="1959675"/>
                  </a:cubicBezTo>
                  <a:cubicBezTo>
                    <a:pt x="5559664" y="1773985"/>
                    <a:pt x="5450986" y="1597663"/>
                    <a:pt x="5327691" y="1432958"/>
                  </a:cubicBezTo>
                  <a:cubicBezTo>
                    <a:pt x="5204960" y="1268067"/>
                    <a:pt x="5068362" y="1114980"/>
                    <a:pt x="4921458" y="973322"/>
                  </a:cubicBezTo>
                  <a:cubicBezTo>
                    <a:pt x="4774742" y="831665"/>
                    <a:pt x="4616408" y="703125"/>
                    <a:pt x="4450018" y="586764"/>
                  </a:cubicBezTo>
                  <a:cubicBezTo>
                    <a:pt x="4366822" y="528489"/>
                    <a:pt x="4281003" y="474337"/>
                    <a:pt x="4193311" y="423558"/>
                  </a:cubicBezTo>
                  <a:cubicBezTo>
                    <a:pt x="4105806" y="372404"/>
                    <a:pt x="4015865" y="325560"/>
                    <a:pt x="3924237" y="281901"/>
                  </a:cubicBezTo>
                  <a:cubicBezTo>
                    <a:pt x="3740983" y="195333"/>
                    <a:pt x="3549483" y="125067"/>
                    <a:pt x="3352175" y="75786"/>
                  </a:cubicBezTo>
                  <a:cubicBezTo>
                    <a:pt x="3253428" y="51240"/>
                    <a:pt x="3153368" y="31565"/>
                    <a:pt x="3051997" y="19011"/>
                  </a:cubicBezTo>
                  <a:cubicBezTo>
                    <a:pt x="2950814" y="5895"/>
                    <a:pt x="2848506" y="-851"/>
                    <a:pt x="2745823" y="86"/>
                  </a:cubicBezTo>
                  <a:cubicBezTo>
                    <a:pt x="2543643" y="1585"/>
                    <a:pt x="2341838" y="20135"/>
                    <a:pt x="2141720" y="55550"/>
                  </a:cubicBezTo>
                  <a:cubicBezTo>
                    <a:pt x="1941976" y="91339"/>
                    <a:pt x="1743356" y="143055"/>
                    <a:pt x="1551295" y="216319"/>
                  </a:cubicBezTo>
                  <a:cubicBezTo>
                    <a:pt x="1359233" y="289396"/>
                    <a:pt x="1173917" y="383459"/>
                    <a:pt x="1001718" y="498134"/>
                  </a:cubicBezTo>
                  <a:cubicBezTo>
                    <a:pt x="915712" y="555659"/>
                    <a:pt x="832141" y="617119"/>
                    <a:pt x="754755" y="685886"/>
                  </a:cubicBezTo>
                  <a:cubicBezTo>
                    <a:pt x="677555" y="754841"/>
                    <a:pt x="604666" y="828293"/>
                    <a:pt x="533462" y="903056"/>
                  </a:cubicBezTo>
                  <a:cubicBezTo>
                    <a:pt x="323413" y="1125660"/>
                    <a:pt x="143906" y="1376370"/>
                    <a:pt x="0" y="1646568"/>
                  </a:cubicBezTo>
                  <a:lnTo>
                    <a:pt x="0" y="4709059"/>
                  </a:lnTo>
                  <a:cubicBezTo>
                    <a:pt x="37850" y="4776702"/>
                    <a:pt x="78136" y="4843033"/>
                    <a:pt x="120671" y="4907491"/>
                  </a:cubicBezTo>
                  <a:cubicBezTo>
                    <a:pt x="234034" y="5078941"/>
                    <a:pt x="365198" y="5239336"/>
                    <a:pt x="507979" y="5384178"/>
                  </a:cubicBezTo>
                  <a:cubicBezTo>
                    <a:pt x="650948" y="5529395"/>
                    <a:pt x="805909" y="5662059"/>
                    <a:pt x="972112" y="5778607"/>
                  </a:cubicBezTo>
                  <a:cubicBezTo>
                    <a:pt x="1055308" y="5836881"/>
                    <a:pt x="1141314" y="5890846"/>
                    <a:pt x="1229943" y="5939939"/>
                  </a:cubicBezTo>
                  <a:cubicBezTo>
                    <a:pt x="1318385" y="5989406"/>
                    <a:pt x="1409450" y="6033815"/>
                    <a:pt x="1502389" y="6073913"/>
                  </a:cubicBezTo>
                  <a:cubicBezTo>
                    <a:pt x="1874145" y="6233559"/>
                    <a:pt x="2272884" y="6320689"/>
                    <a:pt x="2673870" y="6333993"/>
                  </a:cubicBezTo>
                  <a:lnTo>
                    <a:pt x="2749196" y="6335679"/>
                  </a:lnTo>
                  <a:lnTo>
                    <a:pt x="2787983" y="6335492"/>
                  </a:lnTo>
                  <a:lnTo>
                    <a:pt x="2826770" y="6334368"/>
                  </a:lnTo>
                  <a:cubicBezTo>
                    <a:pt x="2878486" y="6332494"/>
                    <a:pt x="2930390" y="6327247"/>
                    <a:pt x="2981918" y="6319939"/>
                  </a:cubicBezTo>
                  <a:cubicBezTo>
                    <a:pt x="3085163" y="6304949"/>
                    <a:pt x="3187096" y="6278529"/>
                    <a:pt x="3285282" y="6241803"/>
                  </a:cubicBezTo>
                  <a:cubicBezTo>
                    <a:pt x="3383467" y="6205265"/>
                    <a:pt x="3477530" y="6158608"/>
                    <a:pt x="3566347" y="6104831"/>
                  </a:cubicBezTo>
                  <a:cubicBezTo>
                    <a:pt x="3655164" y="6051053"/>
                    <a:pt x="3739109" y="5990905"/>
                    <a:pt x="3818369" y="5926823"/>
                  </a:cubicBezTo>
                  <a:cubicBezTo>
                    <a:pt x="3897630" y="5862739"/>
                    <a:pt x="3973143" y="5795471"/>
                    <a:pt x="4044908" y="5726329"/>
                  </a:cubicBezTo>
                  <a:cubicBezTo>
                    <a:pt x="4080884" y="5691852"/>
                    <a:pt x="4116299" y="5656999"/>
                    <a:pt x="4151151" y="5622147"/>
                  </a:cubicBezTo>
                  <a:cubicBezTo>
                    <a:pt x="4185816" y="5586920"/>
                    <a:pt x="4220106" y="5552068"/>
                    <a:pt x="4253834" y="5516841"/>
                  </a:cubicBezTo>
                  <a:cubicBezTo>
                    <a:pt x="4321289" y="5446388"/>
                    <a:pt x="4387808" y="5376871"/>
                    <a:pt x="4452453" y="5306979"/>
                  </a:cubicBezTo>
                  <a:lnTo>
                    <a:pt x="4548578" y="5202797"/>
                  </a:lnTo>
                  <a:lnTo>
                    <a:pt x="4596546" y="5151456"/>
                  </a:lnTo>
                  <a:cubicBezTo>
                    <a:pt x="4612661" y="5134592"/>
                    <a:pt x="4627276" y="5119040"/>
                    <a:pt x="4643016" y="5103300"/>
                  </a:cubicBezTo>
                  <a:cubicBezTo>
                    <a:pt x="4674308" y="5072196"/>
                    <a:pt x="4706162" y="5041841"/>
                    <a:pt x="4739515" y="5013172"/>
                  </a:cubicBezTo>
                  <a:cubicBezTo>
                    <a:pt x="4772493" y="4984128"/>
                    <a:pt x="4806596" y="4956397"/>
                    <a:pt x="4842198" y="4930164"/>
                  </a:cubicBezTo>
                  <a:cubicBezTo>
                    <a:pt x="4913026" y="4876949"/>
                    <a:pt x="4988914" y="4828980"/>
                    <a:pt x="5071360" y="4780449"/>
                  </a:cubicBezTo>
                  <a:cubicBezTo>
                    <a:pt x="5153243" y="4731544"/>
                    <a:pt x="5243372" y="4682076"/>
                    <a:pt x="5332001" y="4615932"/>
                  </a:cubicBezTo>
                  <a:cubicBezTo>
                    <a:pt x="5354111" y="4599443"/>
                    <a:pt x="5376035" y="4582205"/>
                    <a:pt x="5397396" y="4563655"/>
                  </a:cubicBezTo>
                  <a:cubicBezTo>
                    <a:pt x="5418757" y="4545104"/>
                    <a:pt x="5439368" y="4525617"/>
                    <a:pt x="5459417" y="4505380"/>
                  </a:cubicBezTo>
                  <a:cubicBezTo>
                    <a:pt x="5499329" y="4464719"/>
                    <a:pt x="5535493" y="4420311"/>
                    <a:pt x="5567159" y="4374029"/>
                  </a:cubicBezTo>
                  <a:cubicBezTo>
                    <a:pt x="5599388" y="4328121"/>
                    <a:pt x="5626558" y="4279965"/>
                    <a:pt x="5651292" y="4231810"/>
                  </a:cubicBezTo>
                  <a:cubicBezTo>
                    <a:pt x="5675651" y="4183466"/>
                    <a:pt x="5697012" y="4134561"/>
                    <a:pt x="5716686" y="4085655"/>
                  </a:cubicBezTo>
                  <a:cubicBezTo>
                    <a:pt x="5756223" y="3987845"/>
                    <a:pt x="5789576" y="3891158"/>
                    <a:pt x="5820681" y="3791848"/>
                  </a:cubicBezTo>
                  <a:cubicBezTo>
                    <a:pt x="5851972" y="3692726"/>
                    <a:pt x="5878955" y="3591167"/>
                    <a:pt x="5898629" y="3487922"/>
                  </a:cubicBezTo>
                  <a:cubicBezTo>
                    <a:pt x="5918116" y="3384490"/>
                    <a:pt x="5929172" y="3279372"/>
                    <a:pt x="5932170" y="3174066"/>
                  </a:cubicBezTo>
                  <a:cubicBezTo>
                    <a:pt x="5937604" y="2963454"/>
                    <a:pt x="5920552" y="2750968"/>
                    <a:pt x="5872209" y="2545978"/>
                  </a:cubicBezTo>
                  <a:cubicBezTo>
                    <a:pt x="5865838" y="2520307"/>
                    <a:pt x="5860029" y="2494637"/>
                    <a:pt x="5852909" y="2469528"/>
                  </a:cubicBezTo>
                  <a:close/>
                  <a:moveTo>
                    <a:pt x="5507386" y="3724580"/>
                  </a:moveTo>
                  <a:cubicBezTo>
                    <a:pt x="5497830" y="3814521"/>
                    <a:pt x="5480591" y="3905586"/>
                    <a:pt x="5453609" y="3989906"/>
                  </a:cubicBezTo>
                  <a:cubicBezTo>
                    <a:pt x="5426439" y="4074413"/>
                    <a:pt x="5390088" y="4152924"/>
                    <a:pt x="5344181" y="4220380"/>
                  </a:cubicBezTo>
                  <a:cubicBezTo>
                    <a:pt x="5297898" y="4287835"/>
                    <a:pt x="5241311" y="4342549"/>
                    <a:pt x="5171419" y="4388644"/>
                  </a:cubicBezTo>
                  <a:cubicBezTo>
                    <a:pt x="5136755" y="4411879"/>
                    <a:pt x="5098342" y="4433052"/>
                    <a:pt x="5057868" y="4453851"/>
                  </a:cubicBezTo>
                  <a:cubicBezTo>
                    <a:pt x="5017395" y="4474837"/>
                    <a:pt x="4974298" y="4495449"/>
                    <a:pt x="4930265" y="4516810"/>
                  </a:cubicBezTo>
                  <a:cubicBezTo>
                    <a:pt x="4841823" y="4559719"/>
                    <a:pt x="4748696" y="4607126"/>
                    <a:pt x="4660067" y="4664276"/>
                  </a:cubicBezTo>
                  <a:cubicBezTo>
                    <a:pt x="4571251" y="4721238"/>
                    <a:pt x="4486181" y="4786071"/>
                    <a:pt x="4408794" y="4857836"/>
                  </a:cubicBezTo>
                  <a:cubicBezTo>
                    <a:pt x="4389682" y="4875637"/>
                    <a:pt x="4370008" y="4894375"/>
                    <a:pt x="4352207" y="4911988"/>
                  </a:cubicBezTo>
                  <a:lnTo>
                    <a:pt x="4299366" y="4965390"/>
                  </a:lnTo>
                  <a:cubicBezTo>
                    <a:pt x="4264514" y="5001179"/>
                    <a:pt x="4230599" y="5037531"/>
                    <a:pt x="4197621" y="5074257"/>
                  </a:cubicBezTo>
                  <a:cubicBezTo>
                    <a:pt x="4131664" y="5147896"/>
                    <a:pt x="4070204" y="5223784"/>
                    <a:pt x="4008744" y="5297985"/>
                  </a:cubicBezTo>
                  <a:lnTo>
                    <a:pt x="3917304" y="5409100"/>
                  </a:lnTo>
                  <a:cubicBezTo>
                    <a:pt x="3886949" y="5446013"/>
                    <a:pt x="3856782" y="5482364"/>
                    <a:pt x="3826052" y="5518153"/>
                  </a:cubicBezTo>
                  <a:cubicBezTo>
                    <a:pt x="3764592" y="5589544"/>
                    <a:pt x="3702758" y="5659435"/>
                    <a:pt x="3637925" y="5725017"/>
                  </a:cubicBezTo>
                  <a:cubicBezTo>
                    <a:pt x="3573093" y="5790412"/>
                    <a:pt x="3505637" y="5852059"/>
                    <a:pt x="3433497" y="5906586"/>
                  </a:cubicBezTo>
                  <a:cubicBezTo>
                    <a:pt x="3361544" y="5961112"/>
                    <a:pt x="3285469" y="6009268"/>
                    <a:pt x="3204522" y="6046744"/>
                  </a:cubicBezTo>
                  <a:cubicBezTo>
                    <a:pt x="3123763" y="6084594"/>
                    <a:pt x="3038506" y="6112513"/>
                    <a:pt x="2950439" y="6129190"/>
                  </a:cubicBezTo>
                  <a:cubicBezTo>
                    <a:pt x="2906405" y="6137809"/>
                    <a:pt x="2861810" y="6143055"/>
                    <a:pt x="2816839" y="6146428"/>
                  </a:cubicBezTo>
                  <a:cubicBezTo>
                    <a:pt x="2794354" y="6147927"/>
                    <a:pt x="2771681" y="6148677"/>
                    <a:pt x="2749009" y="6149051"/>
                  </a:cubicBezTo>
                  <a:lnTo>
                    <a:pt x="2678930" y="6148677"/>
                  </a:lnTo>
                  <a:cubicBezTo>
                    <a:pt x="2491927" y="6144367"/>
                    <a:pt x="2305675" y="6116260"/>
                    <a:pt x="2125793" y="6065481"/>
                  </a:cubicBezTo>
                  <a:cubicBezTo>
                    <a:pt x="1945911" y="6014515"/>
                    <a:pt x="1773524" y="5940501"/>
                    <a:pt x="1610506" y="5851310"/>
                  </a:cubicBezTo>
                  <a:cubicBezTo>
                    <a:pt x="1528997" y="5806714"/>
                    <a:pt x="1449924" y="5757808"/>
                    <a:pt x="1373099" y="5706279"/>
                  </a:cubicBezTo>
                  <a:lnTo>
                    <a:pt x="1315949" y="5666743"/>
                  </a:lnTo>
                  <a:lnTo>
                    <a:pt x="1259923" y="5625894"/>
                  </a:lnTo>
                  <a:lnTo>
                    <a:pt x="1204647" y="5583922"/>
                  </a:lnTo>
                  <a:cubicBezTo>
                    <a:pt x="1186284" y="5569869"/>
                    <a:pt x="1168483" y="5555066"/>
                    <a:pt x="1150308" y="5540826"/>
                  </a:cubicBezTo>
                  <a:cubicBezTo>
                    <a:pt x="1006402" y="5424839"/>
                    <a:pt x="872615" y="5296860"/>
                    <a:pt x="751569" y="5158015"/>
                  </a:cubicBezTo>
                  <a:cubicBezTo>
                    <a:pt x="721214" y="5123350"/>
                    <a:pt x="691983" y="5087935"/>
                    <a:pt x="663315" y="5052146"/>
                  </a:cubicBezTo>
                  <a:cubicBezTo>
                    <a:pt x="635021" y="5016170"/>
                    <a:pt x="607289" y="4980006"/>
                    <a:pt x="580869" y="4942718"/>
                  </a:cubicBezTo>
                  <a:cubicBezTo>
                    <a:pt x="527654" y="4868517"/>
                    <a:pt x="478186" y="4791880"/>
                    <a:pt x="432279" y="4713369"/>
                  </a:cubicBezTo>
                  <a:cubicBezTo>
                    <a:pt x="340651" y="4556159"/>
                    <a:pt x="264764" y="4390330"/>
                    <a:pt x="205553" y="4219443"/>
                  </a:cubicBezTo>
                  <a:cubicBezTo>
                    <a:pt x="146154" y="4048555"/>
                    <a:pt x="104369" y="3872045"/>
                    <a:pt x="79448" y="3693850"/>
                  </a:cubicBezTo>
                  <a:cubicBezTo>
                    <a:pt x="67268" y="3604659"/>
                    <a:pt x="58087" y="3515092"/>
                    <a:pt x="53590" y="3425339"/>
                  </a:cubicBezTo>
                  <a:cubicBezTo>
                    <a:pt x="47969" y="3335585"/>
                    <a:pt x="47406" y="3245644"/>
                    <a:pt x="49655" y="3155890"/>
                  </a:cubicBezTo>
                  <a:cubicBezTo>
                    <a:pt x="52278" y="3066137"/>
                    <a:pt x="58274" y="2976383"/>
                    <a:pt x="67830" y="2886817"/>
                  </a:cubicBezTo>
                  <a:cubicBezTo>
                    <a:pt x="77761" y="2797438"/>
                    <a:pt x="91253" y="2708246"/>
                    <a:pt x="108679" y="2619992"/>
                  </a:cubicBezTo>
                  <a:cubicBezTo>
                    <a:pt x="143906" y="2443108"/>
                    <a:pt x="195809" y="2269409"/>
                    <a:pt x="263077" y="2101520"/>
                  </a:cubicBezTo>
                  <a:cubicBezTo>
                    <a:pt x="397614" y="1765740"/>
                    <a:pt x="593048" y="1453382"/>
                    <a:pt x="837575" y="1186370"/>
                  </a:cubicBezTo>
                  <a:cubicBezTo>
                    <a:pt x="898473" y="1119289"/>
                    <a:pt x="964242" y="1056893"/>
                    <a:pt x="1031698" y="996932"/>
                  </a:cubicBezTo>
                  <a:cubicBezTo>
                    <a:pt x="1099154" y="936784"/>
                    <a:pt x="1166235" y="876261"/>
                    <a:pt x="1236688" y="819298"/>
                  </a:cubicBezTo>
                  <a:cubicBezTo>
                    <a:pt x="1377221" y="704999"/>
                    <a:pt x="1526935" y="600442"/>
                    <a:pt x="1687143" y="511438"/>
                  </a:cubicBezTo>
                  <a:cubicBezTo>
                    <a:pt x="1847163" y="422621"/>
                    <a:pt x="2017676" y="348795"/>
                    <a:pt x="2196246" y="300639"/>
                  </a:cubicBezTo>
                  <a:cubicBezTo>
                    <a:pt x="2374629" y="251921"/>
                    <a:pt x="2560320" y="227749"/>
                    <a:pt x="2745823" y="229248"/>
                  </a:cubicBezTo>
                  <a:cubicBezTo>
                    <a:pt x="2837076" y="230372"/>
                    <a:pt x="2928516" y="238055"/>
                    <a:pt x="3019206" y="252108"/>
                  </a:cubicBezTo>
                  <a:cubicBezTo>
                    <a:pt x="3109710" y="266724"/>
                    <a:pt x="3199650" y="286773"/>
                    <a:pt x="3288092" y="313006"/>
                  </a:cubicBezTo>
                  <a:cubicBezTo>
                    <a:pt x="3376347" y="339426"/>
                    <a:pt x="3463477" y="370343"/>
                    <a:pt x="3548172" y="407069"/>
                  </a:cubicBezTo>
                  <a:cubicBezTo>
                    <a:pt x="3569345" y="416438"/>
                    <a:pt x="3590519" y="425432"/>
                    <a:pt x="3611505" y="435176"/>
                  </a:cubicBezTo>
                  <a:lnTo>
                    <a:pt x="3674089" y="464968"/>
                  </a:lnTo>
                  <a:lnTo>
                    <a:pt x="3735736" y="496823"/>
                  </a:lnTo>
                  <a:cubicBezTo>
                    <a:pt x="3756160" y="507690"/>
                    <a:pt x="3776397" y="519120"/>
                    <a:pt x="3796634" y="530176"/>
                  </a:cubicBezTo>
                  <a:cubicBezTo>
                    <a:pt x="3957965" y="621054"/>
                    <a:pt x="4110303" y="728046"/>
                    <a:pt x="4251585" y="847405"/>
                  </a:cubicBezTo>
                  <a:cubicBezTo>
                    <a:pt x="4393242" y="966390"/>
                    <a:pt x="4524781" y="1096991"/>
                    <a:pt x="4644515" y="1236775"/>
                  </a:cubicBezTo>
                  <a:cubicBezTo>
                    <a:pt x="4704663" y="1306479"/>
                    <a:pt x="4762375" y="1378057"/>
                    <a:pt x="4816527" y="1451883"/>
                  </a:cubicBezTo>
                  <a:cubicBezTo>
                    <a:pt x="4870679" y="1525897"/>
                    <a:pt x="4922020" y="1601598"/>
                    <a:pt x="4970738" y="1678610"/>
                  </a:cubicBezTo>
                  <a:cubicBezTo>
                    <a:pt x="5067799" y="1833008"/>
                    <a:pt x="5152494" y="1993965"/>
                    <a:pt x="5223885" y="2159232"/>
                  </a:cubicBezTo>
                  <a:cubicBezTo>
                    <a:pt x="5295275" y="2324686"/>
                    <a:pt x="5349615" y="2495199"/>
                    <a:pt x="5395709" y="2666087"/>
                  </a:cubicBezTo>
                  <a:cubicBezTo>
                    <a:pt x="5418757" y="2751718"/>
                    <a:pt x="5440680" y="2837537"/>
                    <a:pt x="5458855" y="2924292"/>
                  </a:cubicBezTo>
                  <a:cubicBezTo>
                    <a:pt x="5477406" y="3011048"/>
                    <a:pt x="5490522" y="3098740"/>
                    <a:pt x="5499142" y="3186995"/>
                  </a:cubicBezTo>
                  <a:cubicBezTo>
                    <a:pt x="5507761" y="3275250"/>
                    <a:pt x="5513944" y="3364254"/>
                    <a:pt x="5516755" y="3454007"/>
                  </a:cubicBezTo>
                  <a:cubicBezTo>
                    <a:pt x="5518629" y="3543761"/>
                    <a:pt x="5516755" y="3634264"/>
                    <a:pt x="5507386" y="3724580"/>
                  </a:cubicBezTo>
                  <a:close/>
                </a:path>
              </a:pathLst>
            </a:custGeom>
            <a:solidFill>
              <a:schemeClr val="bg1">
                <a:alpha val="30000"/>
              </a:schemeClr>
            </a:solidFill>
            <a:ln w="18736"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7E50BFD-51AC-4ACE-820C-A285E66723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49" y="241478"/>
              <a:ext cx="5953893" cy="6434152"/>
            </a:xfrm>
            <a:custGeom>
              <a:avLst/>
              <a:gdLst>
                <a:gd name="connsiteX0" fmla="*/ 2739452 w 5953893"/>
                <a:gd name="connsiteY0" fmla="*/ 0 h 6434152"/>
                <a:gd name="connsiteX1" fmla="*/ 0 w 5953893"/>
                <a:gd name="connsiteY1" fmla="*/ 1610693 h 6434152"/>
                <a:gd name="connsiteX2" fmla="*/ 0 w 5953893"/>
                <a:gd name="connsiteY2" fmla="*/ 4823273 h 6434152"/>
                <a:gd name="connsiteX3" fmla="*/ 352456 w 5953893"/>
                <a:gd name="connsiteY3" fmla="*/ 5326193 h 6434152"/>
                <a:gd name="connsiteX4" fmla="*/ 2739452 w 5953893"/>
                <a:gd name="connsiteY4" fmla="*/ 6434153 h 6434152"/>
                <a:gd name="connsiteX5" fmla="*/ 4618282 w 5953893"/>
                <a:gd name="connsiteY5" fmla="*/ 5167859 h 6434152"/>
                <a:gd name="connsiteX6" fmla="*/ 5860029 w 5953893"/>
                <a:gd name="connsiteY6" fmla="*/ 3948409 h 6434152"/>
                <a:gd name="connsiteX7" fmla="*/ 2739452 w 5953893"/>
                <a:gd name="connsiteY7" fmla="*/ 0 h 6434152"/>
                <a:gd name="connsiteX8" fmla="*/ 5317011 w 5953893"/>
                <a:gd name="connsiteY8" fmla="*/ 3797009 h 6434152"/>
                <a:gd name="connsiteX9" fmla="*/ 5176478 w 5953893"/>
                <a:gd name="connsiteY9" fmla="*/ 4100747 h 6434152"/>
                <a:gd name="connsiteX10" fmla="*/ 4942257 w 5953893"/>
                <a:gd name="connsiteY10" fmla="*/ 4250274 h 6434152"/>
                <a:gd name="connsiteX11" fmla="*/ 4216171 w 5953893"/>
                <a:gd name="connsiteY11" fmla="*/ 4773243 h 6434152"/>
                <a:gd name="connsiteX12" fmla="*/ 3905125 w 5953893"/>
                <a:gd name="connsiteY12" fmla="*/ 5105837 h 6434152"/>
                <a:gd name="connsiteX13" fmla="*/ 3308329 w 5953893"/>
                <a:gd name="connsiteY13" fmla="*/ 5682022 h 6434152"/>
                <a:gd name="connsiteX14" fmla="*/ 2739452 w 5953893"/>
                <a:gd name="connsiteY14" fmla="*/ 5870898 h 6434152"/>
                <a:gd name="connsiteX15" fmla="*/ 1647419 w 5953893"/>
                <a:gd name="connsiteY15" fmla="*/ 5625809 h 6434152"/>
                <a:gd name="connsiteX16" fmla="*/ 781175 w 5953893"/>
                <a:gd name="connsiteY16" fmla="*/ 4960620 h 6434152"/>
                <a:gd name="connsiteX17" fmla="*/ 312545 w 5953893"/>
                <a:gd name="connsiteY17" fmla="*/ 4165205 h 6434152"/>
                <a:gd name="connsiteX18" fmla="*/ 142032 w 5953893"/>
                <a:gd name="connsiteY18" fmla="*/ 3217451 h 6434152"/>
                <a:gd name="connsiteX19" fmla="*/ 347210 w 5953893"/>
                <a:gd name="connsiteY19" fmla="*/ 2181444 h 6434152"/>
                <a:gd name="connsiteX20" fmla="*/ 906155 w 5953893"/>
                <a:gd name="connsiteY20" fmla="*/ 1337497 h 6434152"/>
                <a:gd name="connsiteX21" fmla="*/ 2739265 w 5953893"/>
                <a:gd name="connsiteY21" fmla="*/ 563818 h 6434152"/>
                <a:gd name="connsiteX22" fmla="*/ 3849849 w 5953893"/>
                <a:gd name="connsiteY22" fmla="*/ 881796 h 6434152"/>
                <a:gd name="connsiteX23" fmla="*/ 4834515 w 5953893"/>
                <a:gd name="connsiteY23" fmla="*/ 1742419 h 6434152"/>
                <a:gd name="connsiteX24" fmla="*/ 5325256 w 5953893"/>
                <a:gd name="connsiteY24" fmla="*/ 2742076 h 6434152"/>
                <a:gd name="connsiteX25" fmla="*/ 5317011 w 5953893"/>
                <a:gd name="connsiteY25" fmla="*/ 3797009 h 6434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53893" h="6434152">
                  <a:moveTo>
                    <a:pt x="2739452" y="0"/>
                  </a:moveTo>
                  <a:cubicBezTo>
                    <a:pt x="1568346" y="0"/>
                    <a:pt x="546204" y="647950"/>
                    <a:pt x="0" y="1610693"/>
                  </a:cubicBezTo>
                  <a:lnTo>
                    <a:pt x="0" y="4823273"/>
                  </a:lnTo>
                  <a:cubicBezTo>
                    <a:pt x="101746" y="5002593"/>
                    <a:pt x="219793" y="5171045"/>
                    <a:pt x="352456" y="5326193"/>
                  </a:cubicBezTo>
                  <a:cubicBezTo>
                    <a:pt x="932013" y="6005060"/>
                    <a:pt x="1786453" y="6434153"/>
                    <a:pt x="2739452" y="6434153"/>
                  </a:cubicBezTo>
                  <a:cubicBezTo>
                    <a:pt x="3612442" y="6434153"/>
                    <a:pt x="4046220" y="5750227"/>
                    <a:pt x="4618282" y="5167859"/>
                  </a:cubicBezTo>
                  <a:cubicBezTo>
                    <a:pt x="5190344" y="4585679"/>
                    <a:pt x="5621311" y="4803036"/>
                    <a:pt x="5860029" y="3948409"/>
                  </a:cubicBezTo>
                  <a:cubicBezTo>
                    <a:pt x="6403423" y="2003810"/>
                    <a:pt x="4485244" y="0"/>
                    <a:pt x="2739452" y="0"/>
                  </a:cubicBezTo>
                  <a:close/>
                  <a:moveTo>
                    <a:pt x="5317011" y="3797009"/>
                  </a:moveTo>
                  <a:cubicBezTo>
                    <a:pt x="5275976" y="3943538"/>
                    <a:pt x="5228756" y="4045658"/>
                    <a:pt x="5176478" y="4100747"/>
                  </a:cubicBezTo>
                  <a:cubicBezTo>
                    <a:pt x="5131883" y="4147591"/>
                    <a:pt x="5061991" y="4186004"/>
                    <a:pt x="4942257" y="4250274"/>
                  </a:cubicBezTo>
                  <a:cubicBezTo>
                    <a:pt x="4753381" y="4351458"/>
                    <a:pt x="4494613" y="4489929"/>
                    <a:pt x="4216171" y="4773243"/>
                  </a:cubicBezTo>
                  <a:cubicBezTo>
                    <a:pt x="4106555" y="4884733"/>
                    <a:pt x="4004247" y="4997159"/>
                    <a:pt x="3905125" y="5105837"/>
                  </a:cubicBezTo>
                  <a:cubicBezTo>
                    <a:pt x="3701071" y="5329753"/>
                    <a:pt x="3508260" y="5541302"/>
                    <a:pt x="3308329" y="5682022"/>
                  </a:cubicBezTo>
                  <a:cubicBezTo>
                    <a:pt x="3122826" y="5812624"/>
                    <a:pt x="2947441" y="5870898"/>
                    <a:pt x="2739452" y="5870898"/>
                  </a:cubicBezTo>
                  <a:cubicBezTo>
                    <a:pt x="2357765" y="5870898"/>
                    <a:pt x="1990319" y="5788452"/>
                    <a:pt x="1647419" y="5625809"/>
                  </a:cubicBezTo>
                  <a:cubicBezTo>
                    <a:pt x="1319509" y="5470286"/>
                    <a:pt x="1019893" y="5240187"/>
                    <a:pt x="781175" y="4960620"/>
                  </a:cubicBezTo>
                  <a:cubicBezTo>
                    <a:pt x="579370" y="4724151"/>
                    <a:pt x="421598" y="4456576"/>
                    <a:pt x="312545" y="4165205"/>
                  </a:cubicBezTo>
                  <a:cubicBezTo>
                    <a:pt x="199369" y="3863153"/>
                    <a:pt x="142032" y="3544237"/>
                    <a:pt x="142032" y="3217451"/>
                  </a:cubicBezTo>
                  <a:cubicBezTo>
                    <a:pt x="142032" y="2857688"/>
                    <a:pt x="211174" y="2509166"/>
                    <a:pt x="347210" y="2181444"/>
                  </a:cubicBezTo>
                  <a:cubicBezTo>
                    <a:pt x="478561" y="1865339"/>
                    <a:pt x="666688" y="1581275"/>
                    <a:pt x="906155" y="1337497"/>
                  </a:cubicBezTo>
                  <a:cubicBezTo>
                    <a:pt x="1396334" y="838512"/>
                    <a:pt x="2047469" y="563818"/>
                    <a:pt x="2739265" y="563818"/>
                  </a:cubicBezTo>
                  <a:cubicBezTo>
                    <a:pt x="3094157" y="563818"/>
                    <a:pt x="3478280" y="673808"/>
                    <a:pt x="3849849" y="881796"/>
                  </a:cubicBezTo>
                  <a:cubicBezTo>
                    <a:pt x="4226851" y="1092783"/>
                    <a:pt x="4567316" y="1390338"/>
                    <a:pt x="4834515" y="1742419"/>
                  </a:cubicBezTo>
                  <a:cubicBezTo>
                    <a:pt x="5070798" y="2053653"/>
                    <a:pt x="5240374" y="2399363"/>
                    <a:pt x="5325256" y="2742076"/>
                  </a:cubicBezTo>
                  <a:cubicBezTo>
                    <a:pt x="5414634" y="3102964"/>
                    <a:pt x="5411824" y="3458044"/>
                    <a:pt x="5317011" y="3797009"/>
                  </a:cubicBezTo>
                  <a:close/>
                </a:path>
              </a:pathLst>
            </a:custGeom>
            <a:solidFill>
              <a:schemeClr val="bg1">
                <a:alpha val="30000"/>
              </a:schemeClr>
            </a:solidFill>
            <a:ln w="18736"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0394888-C50F-41C1-92D4-0E2B4315A8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49" y="231462"/>
              <a:ext cx="5953893" cy="6444167"/>
            </a:xfrm>
            <a:custGeom>
              <a:avLst/>
              <a:gdLst>
                <a:gd name="connsiteX0" fmla="*/ 2739452 w 5953893"/>
                <a:gd name="connsiteY0" fmla="*/ 0 h 6434152"/>
                <a:gd name="connsiteX1" fmla="*/ 0 w 5953893"/>
                <a:gd name="connsiteY1" fmla="*/ 1610693 h 6434152"/>
                <a:gd name="connsiteX2" fmla="*/ 0 w 5953893"/>
                <a:gd name="connsiteY2" fmla="*/ 4823273 h 6434152"/>
                <a:gd name="connsiteX3" fmla="*/ 352456 w 5953893"/>
                <a:gd name="connsiteY3" fmla="*/ 5326193 h 6434152"/>
                <a:gd name="connsiteX4" fmla="*/ 2739452 w 5953893"/>
                <a:gd name="connsiteY4" fmla="*/ 6434153 h 6434152"/>
                <a:gd name="connsiteX5" fmla="*/ 4618282 w 5953893"/>
                <a:gd name="connsiteY5" fmla="*/ 5167859 h 6434152"/>
                <a:gd name="connsiteX6" fmla="*/ 5860029 w 5953893"/>
                <a:gd name="connsiteY6" fmla="*/ 3948409 h 6434152"/>
                <a:gd name="connsiteX7" fmla="*/ 2739452 w 5953893"/>
                <a:gd name="connsiteY7" fmla="*/ 0 h 6434152"/>
                <a:gd name="connsiteX8" fmla="*/ 5208520 w 5953893"/>
                <a:gd name="connsiteY8" fmla="*/ 3766654 h 6434152"/>
                <a:gd name="connsiteX9" fmla="*/ 5094782 w 5953893"/>
                <a:gd name="connsiteY9" fmla="*/ 4022985 h 6434152"/>
                <a:gd name="connsiteX10" fmla="*/ 4888855 w 5953893"/>
                <a:gd name="connsiteY10" fmla="*/ 4150777 h 6434152"/>
                <a:gd name="connsiteX11" fmla="*/ 4135411 w 5953893"/>
                <a:gd name="connsiteY11" fmla="*/ 4694170 h 6434152"/>
                <a:gd name="connsiteX12" fmla="*/ 3821555 w 5953893"/>
                <a:gd name="connsiteY12" fmla="*/ 5029762 h 6434152"/>
                <a:gd name="connsiteX13" fmla="*/ 2739265 w 5953893"/>
                <a:gd name="connsiteY13" fmla="*/ 5758097 h 6434152"/>
                <a:gd name="connsiteX14" fmla="*/ 1695575 w 5953893"/>
                <a:gd name="connsiteY14" fmla="*/ 5523876 h 6434152"/>
                <a:gd name="connsiteX15" fmla="*/ 866619 w 5953893"/>
                <a:gd name="connsiteY15" fmla="*/ 4887356 h 6434152"/>
                <a:gd name="connsiteX16" fmla="*/ 417851 w 5953893"/>
                <a:gd name="connsiteY16" fmla="*/ 4125481 h 6434152"/>
                <a:gd name="connsiteX17" fmla="*/ 254645 w 5953893"/>
                <a:gd name="connsiteY17" fmla="*/ 3217264 h 6434152"/>
                <a:gd name="connsiteX18" fmla="*/ 451204 w 5953893"/>
                <a:gd name="connsiteY18" fmla="*/ 2224540 h 6434152"/>
                <a:gd name="connsiteX19" fmla="*/ 986540 w 5953893"/>
                <a:gd name="connsiteY19" fmla="*/ 1416383 h 6434152"/>
                <a:gd name="connsiteX20" fmla="*/ 2739452 w 5953893"/>
                <a:gd name="connsiteY20" fmla="*/ 676244 h 6434152"/>
                <a:gd name="connsiteX21" fmla="*/ 3794947 w 5953893"/>
                <a:gd name="connsiteY21" fmla="*/ 979795 h 6434152"/>
                <a:gd name="connsiteX22" fmla="*/ 4744762 w 5953893"/>
                <a:gd name="connsiteY22" fmla="*/ 1810250 h 6434152"/>
                <a:gd name="connsiteX23" fmla="*/ 5215827 w 5953893"/>
                <a:gd name="connsiteY23" fmla="*/ 2768871 h 6434152"/>
                <a:gd name="connsiteX24" fmla="*/ 5208520 w 5953893"/>
                <a:gd name="connsiteY24" fmla="*/ 3766654 h 6434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53893" h="6434152">
                  <a:moveTo>
                    <a:pt x="2739452" y="0"/>
                  </a:moveTo>
                  <a:cubicBezTo>
                    <a:pt x="1568346" y="0"/>
                    <a:pt x="546204" y="647950"/>
                    <a:pt x="0" y="1610693"/>
                  </a:cubicBezTo>
                  <a:lnTo>
                    <a:pt x="0" y="4823273"/>
                  </a:lnTo>
                  <a:cubicBezTo>
                    <a:pt x="101746" y="5002593"/>
                    <a:pt x="219793" y="5171045"/>
                    <a:pt x="352456" y="5326193"/>
                  </a:cubicBezTo>
                  <a:cubicBezTo>
                    <a:pt x="932013" y="6005060"/>
                    <a:pt x="1786453" y="6434153"/>
                    <a:pt x="2739452" y="6434153"/>
                  </a:cubicBezTo>
                  <a:cubicBezTo>
                    <a:pt x="3612442" y="6434153"/>
                    <a:pt x="4046220" y="5750227"/>
                    <a:pt x="4618282" y="5167859"/>
                  </a:cubicBezTo>
                  <a:cubicBezTo>
                    <a:pt x="5190344" y="4585679"/>
                    <a:pt x="5621311" y="4803036"/>
                    <a:pt x="5860029" y="3948409"/>
                  </a:cubicBezTo>
                  <a:cubicBezTo>
                    <a:pt x="6403423" y="2003810"/>
                    <a:pt x="4485244" y="0"/>
                    <a:pt x="2739452" y="0"/>
                  </a:cubicBezTo>
                  <a:close/>
                  <a:moveTo>
                    <a:pt x="5208520" y="3766654"/>
                  </a:moveTo>
                  <a:cubicBezTo>
                    <a:pt x="5173667" y="3891634"/>
                    <a:pt x="5133194" y="3982699"/>
                    <a:pt x="5094782" y="4022985"/>
                  </a:cubicBezTo>
                  <a:cubicBezTo>
                    <a:pt x="5060492" y="4058962"/>
                    <a:pt x="4984792" y="4099435"/>
                    <a:pt x="4888855" y="4150777"/>
                  </a:cubicBezTo>
                  <a:cubicBezTo>
                    <a:pt x="4693420" y="4255333"/>
                    <a:pt x="4426033" y="4398489"/>
                    <a:pt x="4135411" y="4694170"/>
                  </a:cubicBezTo>
                  <a:cubicBezTo>
                    <a:pt x="4024297" y="4807158"/>
                    <a:pt x="3921239" y="4920334"/>
                    <a:pt x="3821555" y="5029762"/>
                  </a:cubicBezTo>
                  <a:cubicBezTo>
                    <a:pt x="3385341" y="5508324"/>
                    <a:pt x="3138940" y="5758097"/>
                    <a:pt x="2739265" y="5758097"/>
                  </a:cubicBezTo>
                  <a:cubicBezTo>
                    <a:pt x="2374442" y="5758097"/>
                    <a:pt x="2023297" y="5679211"/>
                    <a:pt x="1695575" y="5523876"/>
                  </a:cubicBezTo>
                  <a:cubicBezTo>
                    <a:pt x="1381906" y="5375098"/>
                    <a:pt x="1095219" y="5154930"/>
                    <a:pt x="866619" y="4887356"/>
                  </a:cubicBezTo>
                  <a:cubicBezTo>
                    <a:pt x="673246" y="4661005"/>
                    <a:pt x="522220" y="4404673"/>
                    <a:pt x="417851" y="4125481"/>
                  </a:cubicBezTo>
                  <a:cubicBezTo>
                    <a:pt x="309547" y="3836171"/>
                    <a:pt x="254645" y="3530558"/>
                    <a:pt x="254645" y="3217264"/>
                  </a:cubicBezTo>
                  <a:cubicBezTo>
                    <a:pt x="254645" y="2872490"/>
                    <a:pt x="320790" y="2538585"/>
                    <a:pt x="451204" y="2224540"/>
                  </a:cubicBezTo>
                  <a:cubicBezTo>
                    <a:pt x="577121" y="1921739"/>
                    <a:pt x="757191" y="1649855"/>
                    <a:pt x="986540" y="1416383"/>
                  </a:cubicBezTo>
                  <a:cubicBezTo>
                    <a:pt x="1455357" y="939134"/>
                    <a:pt x="2078011" y="676244"/>
                    <a:pt x="2739452" y="676244"/>
                  </a:cubicBezTo>
                  <a:cubicBezTo>
                    <a:pt x="3075232" y="676244"/>
                    <a:pt x="3440243" y="781175"/>
                    <a:pt x="3794947" y="979795"/>
                  </a:cubicBezTo>
                  <a:cubicBezTo>
                    <a:pt x="4158459" y="1183286"/>
                    <a:pt x="4486931" y="1470348"/>
                    <a:pt x="4744762" y="1810250"/>
                  </a:cubicBezTo>
                  <a:cubicBezTo>
                    <a:pt x="4971862" y="2109491"/>
                    <a:pt x="5134693" y="2440961"/>
                    <a:pt x="5215827" y="2768871"/>
                  </a:cubicBezTo>
                  <a:cubicBezTo>
                    <a:pt x="5300334" y="3110834"/>
                    <a:pt x="5297898" y="3446614"/>
                    <a:pt x="5208520" y="3766654"/>
                  </a:cubicBezTo>
                  <a:close/>
                </a:path>
              </a:pathLst>
            </a:custGeom>
            <a:solidFill>
              <a:schemeClr val="bg1">
                <a:alpha val="30000"/>
              </a:schemeClr>
            </a:solidFill>
            <a:ln w="18736" cap="flat">
              <a:noFill/>
              <a:prstDash val="solid"/>
              <a:miter/>
            </a:ln>
          </p:spPr>
          <p:txBody>
            <a:bodyPr rtlCol="0" anchor="ctr"/>
            <a:lstStyle/>
            <a:p>
              <a:endParaRPr lang="en-US" dirty="0"/>
            </a:p>
          </p:txBody>
        </p:sp>
        <p:sp useBgFill="1">
          <p:nvSpPr>
            <p:cNvPr id="15" name="Freeform: Shape 14">
              <a:extLst>
                <a:ext uri="{FF2B5EF4-FFF2-40B4-BE49-F238E27FC236}">
                  <a16:creationId xmlns:a16="http://schemas.microsoft.com/office/drawing/2014/main" id="{F22C906F-48B7-4ABF-B36E-0C0A056A5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49" y="3725"/>
              <a:ext cx="5855313" cy="6880645"/>
            </a:xfrm>
            <a:custGeom>
              <a:avLst/>
              <a:gdLst>
                <a:gd name="connsiteX0" fmla="*/ 5855313 w 5855313"/>
                <a:gd name="connsiteY0" fmla="*/ 4717843 h 6880645"/>
                <a:gd name="connsiteX1" fmla="*/ 5855313 w 5855313"/>
                <a:gd name="connsiteY1" fmla="*/ 6880645 h 6880645"/>
                <a:gd name="connsiteX2" fmla="*/ 0 w 5855313"/>
                <a:gd name="connsiteY2" fmla="*/ 6880645 h 6880645"/>
                <a:gd name="connsiteX3" fmla="*/ 0 w 5855313"/>
                <a:gd name="connsiteY3" fmla="*/ 5268859 h 6880645"/>
                <a:gd name="connsiteX4" fmla="*/ 36130 w 5855313"/>
                <a:gd name="connsiteY4" fmla="*/ 5327430 h 6880645"/>
                <a:gd name="connsiteX5" fmla="*/ 2782721 w 5855313"/>
                <a:gd name="connsiteY5" fmla="*/ 6765687 h 6880645"/>
                <a:gd name="connsiteX6" fmla="*/ 5834702 w 5855313"/>
                <a:gd name="connsiteY6" fmla="*/ 4773305 h 6880645"/>
                <a:gd name="connsiteX7" fmla="*/ 9148 w 5855313"/>
                <a:gd name="connsiteY7" fmla="*/ 0 h 6880645"/>
                <a:gd name="connsiteX8" fmla="*/ 5855312 w 5855313"/>
                <a:gd name="connsiteY8" fmla="*/ 0 h 6880645"/>
                <a:gd name="connsiteX9" fmla="*/ 5855312 w 5855313"/>
                <a:gd name="connsiteY9" fmla="*/ 96759 h 6880645"/>
                <a:gd name="connsiteX10" fmla="*/ 5855313 w 5855313"/>
                <a:gd name="connsiteY10" fmla="*/ 96759 h 6880645"/>
                <a:gd name="connsiteX11" fmla="*/ 5855313 w 5855313"/>
                <a:gd name="connsiteY11" fmla="*/ 2289203 h 6880645"/>
                <a:gd name="connsiteX12" fmla="*/ 5834702 w 5855313"/>
                <a:gd name="connsiteY12" fmla="*/ 2233742 h 6880645"/>
                <a:gd name="connsiteX13" fmla="*/ 2782721 w 5855313"/>
                <a:gd name="connsiteY13" fmla="*/ 241359 h 6880645"/>
                <a:gd name="connsiteX14" fmla="*/ 36130 w 5855313"/>
                <a:gd name="connsiteY14" fmla="*/ 1679616 h 6880645"/>
                <a:gd name="connsiteX15" fmla="*/ 0 w 5855313"/>
                <a:gd name="connsiteY15" fmla="*/ 1738187 h 6880645"/>
                <a:gd name="connsiteX16" fmla="*/ 0 w 5855313"/>
                <a:gd name="connsiteY16" fmla="*/ 96759 h 6880645"/>
                <a:gd name="connsiteX17" fmla="*/ 9148 w 5855313"/>
                <a:gd name="connsiteY17" fmla="*/ 96759 h 688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55313" h="6880645">
                  <a:moveTo>
                    <a:pt x="5855313" y="4717843"/>
                  </a:moveTo>
                  <a:lnTo>
                    <a:pt x="5855313" y="6880645"/>
                  </a:lnTo>
                  <a:lnTo>
                    <a:pt x="0" y="6880645"/>
                  </a:lnTo>
                  <a:lnTo>
                    <a:pt x="0" y="5268859"/>
                  </a:lnTo>
                  <a:lnTo>
                    <a:pt x="36130" y="5327430"/>
                  </a:lnTo>
                  <a:cubicBezTo>
                    <a:pt x="631370" y="6195172"/>
                    <a:pt x="1639396" y="6765687"/>
                    <a:pt x="2782721" y="6765687"/>
                  </a:cubicBezTo>
                  <a:cubicBezTo>
                    <a:pt x="4154711" y="6765687"/>
                    <a:pt x="5331871" y="5944145"/>
                    <a:pt x="5834702" y="4773305"/>
                  </a:cubicBezTo>
                  <a:close/>
                  <a:moveTo>
                    <a:pt x="9148" y="0"/>
                  </a:moveTo>
                  <a:lnTo>
                    <a:pt x="5855312" y="0"/>
                  </a:lnTo>
                  <a:lnTo>
                    <a:pt x="5855312" y="96759"/>
                  </a:lnTo>
                  <a:lnTo>
                    <a:pt x="5855313" y="96759"/>
                  </a:lnTo>
                  <a:lnTo>
                    <a:pt x="5855313" y="2289203"/>
                  </a:lnTo>
                  <a:lnTo>
                    <a:pt x="5834702" y="2233742"/>
                  </a:lnTo>
                  <a:cubicBezTo>
                    <a:pt x="5331871" y="1062902"/>
                    <a:pt x="4154711" y="241359"/>
                    <a:pt x="2782721" y="241359"/>
                  </a:cubicBezTo>
                  <a:cubicBezTo>
                    <a:pt x="1639396" y="241359"/>
                    <a:pt x="631370" y="811875"/>
                    <a:pt x="36130" y="1679616"/>
                  </a:cubicBezTo>
                  <a:lnTo>
                    <a:pt x="0" y="1738187"/>
                  </a:lnTo>
                  <a:lnTo>
                    <a:pt x="0" y="96759"/>
                  </a:lnTo>
                  <a:lnTo>
                    <a:pt x="9148" y="9675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Freeform: Shape 15">
              <a:extLst>
                <a:ext uri="{FF2B5EF4-FFF2-40B4-BE49-F238E27FC236}">
                  <a16:creationId xmlns:a16="http://schemas.microsoft.com/office/drawing/2014/main" id="{B4ABE2AA-A788-450F-94A8-AED4B698F3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49" y="26370"/>
              <a:ext cx="6254832" cy="6864558"/>
            </a:xfrm>
            <a:custGeom>
              <a:avLst/>
              <a:gdLst>
                <a:gd name="connsiteX0" fmla="*/ 2766060 w 6254832"/>
                <a:gd name="connsiteY0" fmla="*/ 0 h 6864558"/>
                <a:gd name="connsiteX1" fmla="*/ 0 w 6254832"/>
                <a:gd name="connsiteY1" fmla="*/ 1340683 h 6864558"/>
                <a:gd name="connsiteX2" fmla="*/ 0 w 6254832"/>
                <a:gd name="connsiteY2" fmla="*/ 2201306 h 6864558"/>
                <a:gd name="connsiteX3" fmla="*/ 1312 w 6254832"/>
                <a:gd name="connsiteY3" fmla="*/ 2197746 h 6864558"/>
                <a:gd name="connsiteX4" fmla="*/ 612723 w 6254832"/>
                <a:gd name="connsiteY4" fmla="*/ 1201649 h 6864558"/>
                <a:gd name="connsiteX5" fmla="*/ 1571344 w 6254832"/>
                <a:gd name="connsiteY5" fmla="*/ 483245 h 6864558"/>
                <a:gd name="connsiteX6" fmla="*/ 1641235 w 6254832"/>
                <a:gd name="connsiteY6" fmla="*/ 452328 h 6864558"/>
                <a:gd name="connsiteX7" fmla="*/ 1711502 w 6254832"/>
                <a:gd name="connsiteY7" fmla="*/ 422348 h 6864558"/>
                <a:gd name="connsiteX8" fmla="*/ 1783080 w 6254832"/>
                <a:gd name="connsiteY8" fmla="*/ 395178 h 6864558"/>
                <a:gd name="connsiteX9" fmla="*/ 1855220 w 6254832"/>
                <a:gd name="connsiteY9" fmla="*/ 369133 h 6864558"/>
                <a:gd name="connsiteX10" fmla="*/ 1928297 w 6254832"/>
                <a:gd name="connsiteY10" fmla="*/ 345711 h 6864558"/>
                <a:gd name="connsiteX11" fmla="*/ 2001749 w 6254832"/>
                <a:gd name="connsiteY11" fmla="*/ 323600 h 6864558"/>
                <a:gd name="connsiteX12" fmla="*/ 2076138 w 6254832"/>
                <a:gd name="connsiteY12" fmla="*/ 304300 h 6864558"/>
                <a:gd name="connsiteX13" fmla="*/ 2113426 w 6254832"/>
                <a:gd name="connsiteY13" fmla="*/ 294744 h 6864558"/>
                <a:gd name="connsiteX14" fmla="*/ 2132163 w 6254832"/>
                <a:gd name="connsiteY14" fmla="*/ 290060 h 6864558"/>
                <a:gd name="connsiteX15" fmla="*/ 2151089 w 6254832"/>
                <a:gd name="connsiteY15" fmla="*/ 286312 h 6864558"/>
                <a:gd name="connsiteX16" fmla="*/ 2763249 w 6254832"/>
                <a:gd name="connsiteY16" fmla="*/ 218482 h 6864558"/>
                <a:gd name="connsiteX17" fmla="*/ 3372225 w 6254832"/>
                <a:gd name="connsiteY17" fmla="*/ 301302 h 6864558"/>
                <a:gd name="connsiteX18" fmla="*/ 3663596 w 6254832"/>
                <a:gd name="connsiteY18" fmla="*/ 398364 h 6864558"/>
                <a:gd name="connsiteX19" fmla="*/ 3941663 w 6254832"/>
                <a:gd name="connsiteY19" fmla="*/ 526717 h 6864558"/>
                <a:gd name="connsiteX20" fmla="*/ 4204366 w 6254832"/>
                <a:gd name="connsiteY20" fmla="*/ 681678 h 6864558"/>
                <a:gd name="connsiteX21" fmla="*/ 4450018 w 6254832"/>
                <a:gd name="connsiteY21" fmla="*/ 860061 h 6864558"/>
                <a:gd name="connsiteX22" fmla="*/ 4678992 w 6254832"/>
                <a:gd name="connsiteY22" fmla="*/ 1057181 h 6864558"/>
                <a:gd name="connsiteX23" fmla="*/ 4889791 w 6254832"/>
                <a:gd name="connsiteY23" fmla="*/ 1271166 h 6864558"/>
                <a:gd name="connsiteX24" fmla="*/ 5083164 w 6254832"/>
                <a:gd name="connsiteY24" fmla="*/ 1498642 h 6864558"/>
                <a:gd name="connsiteX25" fmla="*/ 5257987 w 6254832"/>
                <a:gd name="connsiteY25" fmla="*/ 1738484 h 6864558"/>
                <a:gd name="connsiteX26" fmla="*/ 5413510 w 6254832"/>
                <a:gd name="connsiteY26" fmla="*/ 1989195 h 6864558"/>
                <a:gd name="connsiteX27" fmla="*/ 5548609 w 6254832"/>
                <a:gd name="connsiteY27" fmla="*/ 2249462 h 6864558"/>
                <a:gd name="connsiteX28" fmla="*/ 5747791 w 6254832"/>
                <a:gd name="connsiteY28" fmla="*/ 2795666 h 6864558"/>
                <a:gd name="connsiteX29" fmla="*/ 5806814 w 6254832"/>
                <a:gd name="connsiteY29" fmla="*/ 3078980 h 6864558"/>
                <a:gd name="connsiteX30" fmla="*/ 5816933 w 6254832"/>
                <a:gd name="connsiteY30" fmla="*/ 3150558 h 6864558"/>
                <a:gd name="connsiteX31" fmla="*/ 5825178 w 6254832"/>
                <a:gd name="connsiteY31" fmla="*/ 3222323 h 6864558"/>
                <a:gd name="connsiteX32" fmla="*/ 5831923 w 6254832"/>
                <a:gd name="connsiteY32" fmla="*/ 3294276 h 6864558"/>
                <a:gd name="connsiteX33" fmla="*/ 5836233 w 6254832"/>
                <a:gd name="connsiteY33" fmla="*/ 3366416 h 6864558"/>
                <a:gd name="connsiteX34" fmla="*/ 5833047 w 6254832"/>
                <a:gd name="connsiteY34" fmla="*/ 3655726 h 6864558"/>
                <a:gd name="connsiteX35" fmla="*/ 5827426 w 6254832"/>
                <a:gd name="connsiteY35" fmla="*/ 3728054 h 6864558"/>
                <a:gd name="connsiteX36" fmla="*/ 5819556 w 6254832"/>
                <a:gd name="connsiteY36" fmla="*/ 3800194 h 6864558"/>
                <a:gd name="connsiteX37" fmla="*/ 5809063 w 6254832"/>
                <a:gd name="connsiteY37" fmla="*/ 3872147 h 6864558"/>
                <a:gd name="connsiteX38" fmla="*/ 5796696 w 6254832"/>
                <a:gd name="connsiteY38" fmla="*/ 3943912 h 6864558"/>
                <a:gd name="connsiteX39" fmla="*/ 5725305 w 6254832"/>
                <a:gd name="connsiteY39" fmla="*/ 4225165 h 6864558"/>
                <a:gd name="connsiteX40" fmla="*/ 5605384 w 6254832"/>
                <a:gd name="connsiteY40" fmla="*/ 4478312 h 6864558"/>
                <a:gd name="connsiteX41" fmla="*/ 5412573 w 6254832"/>
                <a:gd name="connsiteY41" fmla="*/ 4677306 h 6864558"/>
                <a:gd name="connsiteX42" fmla="*/ 5155867 w 6254832"/>
                <a:gd name="connsiteY42" fmla="*/ 4834703 h 6864558"/>
                <a:gd name="connsiteX43" fmla="*/ 4645452 w 6254832"/>
                <a:gd name="connsiteY43" fmla="*/ 5207396 h 6864558"/>
                <a:gd name="connsiteX44" fmla="*/ 4536211 w 6254832"/>
                <a:gd name="connsiteY44" fmla="*/ 5319072 h 6864558"/>
                <a:gd name="connsiteX45" fmla="*/ 4430343 w 6254832"/>
                <a:gd name="connsiteY45" fmla="*/ 5432061 h 6864558"/>
                <a:gd name="connsiteX46" fmla="*/ 4220668 w 6254832"/>
                <a:gd name="connsiteY46" fmla="*/ 5657663 h 6864558"/>
                <a:gd name="connsiteX47" fmla="*/ 4115174 w 6254832"/>
                <a:gd name="connsiteY47" fmla="*/ 5768777 h 6864558"/>
                <a:gd name="connsiteX48" fmla="*/ 4007245 w 6254832"/>
                <a:gd name="connsiteY48" fmla="*/ 5876707 h 6864558"/>
                <a:gd name="connsiteX49" fmla="*/ 3781081 w 6254832"/>
                <a:gd name="connsiteY49" fmla="*/ 6078887 h 6864558"/>
                <a:gd name="connsiteX50" fmla="*/ 3534493 w 6254832"/>
                <a:gd name="connsiteY50" fmla="*/ 6249775 h 6864558"/>
                <a:gd name="connsiteX51" fmla="*/ 3265232 w 6254832"/>
                <a:gd name="connsiteY51" fmla="*/ 6373068 h 6864558"/>
                <a:gd name="connsiteX52" fmla="*/ 3194779 w 6254832"/>
                <a:gd name="connsiteY52" fmla="*/ 6394804 h 6864558"/>
                <a:gd name="connsiteX53" fmla="*/ 3123575 w 6254832"/>
                <a:gd name="connsiteY53" fmla="*/ 6412792 h 6864558"/>
                <a:gd name="connsiteX54" fmla="*/ 3051435 w 6254832"/>
                <a:gd name="connsiteY54" fmla="*/ 6426471 h 6864558"/>
                <a:gd name="connsiteX55" fmla="*/ 2978733 w 6254832"/>
                <a:gd name="connsiteY55" fmla="*/ 6436214 h 6864558"/>
                <a:gd name="connsiteX56" fmla="*/ 2905656 w 6254832"/>
                <a:gd name="connsiteY56" fmla="*/ 6442211 h 6864558"/>
                <a:gd name="connsiteX57" fmla="*/ 2832204 w 6254832"/>
                <a:gd name="connsiteY57" fmla="*/ 6444459 h 6864558"/>
                <a:gd name="connsiteX58" fmla="*/ 2758565 w 6254832"/>
                <a:gd name="connsiteY58" fmla="*/ 6443335 h 6864558"/>
                <a:gd name="connsiteX59" fmla="*/ 2683239 w 6254832"/>
                <a:gd name="connsiteY59" fmla="*/ 6438463 h 6864558"/>
                <a:gd name="connsiteX60" fmla="*/ 2091503 w 6254832"/>
                <a:gd name="connsiteY60" fmla="*/ 6343275 h 6864558"/>
                <a:gd name="connsiteX61" fmla="*/ 1948347 w 6254832"/>
                <a:gd name="connsiteY61" fmla="*/ 6301490 h 6864558"/>
                <a:gd name="connsiteX62" fmla="*/ 1807626 w 6254832"/>
                <a:gd name="connsiteY62" fmla="*/ 6252585 h 6864558"/>
                <a:gd name="connsiteX63" fmla="*/ 1738297 w 6254832"/>
                <a:gd name="connsiteY63" fmla="*/ 6225790 h 6864558"/>
                <a:gd name="connsiteX64" fmla="*/ 1669529 w 6254832"/>
                <a:gd name="connsiteY64" fmla="*/ 6197684 h 6864558"/>
                <a:gd name="connsiteX65" fmla="*/ 1635239 w 6254832"/>
                <a:gd name="connsiteY65" fmla="*/ 6183630 h 6864558"/>
                <a:gd name="connsiteX66" fmla="*/ 1601699 w 6254832"/>
                <a:gd name="connsiteY66" fmla="*/ 6167891 h 6864558"/>
                <a:gd name="connsiteX67" fmla="*/ 1534618 w 6254832"/>
                <a:gd name="connsiteY67" fmla="*/ 6136411 h 6864558"/>
                <a:gd name="connsiteX68" fmla="*/ 592299 w 6254832"/>
                <a:gd name="connsiteY68" fmla="*/ 5443116 h 6864558"/>
                <a:gd name="connsiteX69" fmla="*/ 0 w 6254832"/>
                <a:gd name="connsiteY69" fmla="*/ 4496675 h 6864558"/>
                <a:gd name="connsiteX70" fmla="*/ 0 w 6254832"/>
                <a:gd name="connsiteY70" fmla="*/ 5523875 h 6864558"/>
                <a:gd name="connsiteX71" fmla="*/ 2766060 w 6254832"/>
                <a:gd name="connsiteY71" fmla="*/ 6864559 h 6864558"/>
                <a:gd name="connsiteX72" fmla="*/ 6254833 w 6254832"/>
                <a:gd name="connsiteY72" fmla="*/ 3432373 h 6864558"/>
                <a:gd name="connsiteX73" fmla="*/ 2766060 w 6254832"/>
                <a:gd name="connsiteY73" fmla="*/ 0 h 686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254832" h="6864558">
                  <a:moveTo>
                    <a:pt x="2766060" y="0"/>
                  </a:moveTo>
                  <a:cubicBezTo>
                    <a:pt x="1639549" y="0"/>
                    <a:pt x="637831" y="525405"/>
                    <a:pt x="0" y="1340683"/>
                  </a:cubicBezTo>
                  <a:lnTo>
                    <a:pt x="0" y="2201306"/>
                  </a:lnTo>
                  <a:cubicBezTo>
                    <a:pt x="375" y="2200181"/>
                    <a:pt x="937" y="2198870"/>
                    <a:pt x="1312" y="2197746"/>
                  </a:cubicBezTo>
                  <a:cubicBezTo>
                    <a:pt x="142969" y="1837045"/>
                    <a:pt x="347959" y="1497143"/>
                    <a:pt x="612723" y="1201649"/>
                  </a:cubicBezTo>
                  <a:cubicBezTo>
                    <a:pt x="876550" y="906155"/>
                    <a:pt x="1201836" y="655258"/>
                    <a:pt x="1571344" y="483245"/>
                  </a:cubicBezTo>
                  <a:lnTo>
                    <a:pt x="1641235" y="452328"/>
                  </a:lnTo>
                  <a:cubicBezTo>
                    <a:pt x="1664658" y="442210"/>
                    <a:pt x="1687518" y="430967"/>
                    <a:pt x="1711502" y="422348"/>
                  </a:cubicBezTo>
                  <a:lnTo>
                    <a:pt x="1783080" y="395178"/>
                  </a:lnTo>
                  <a:cubicBezTo>
                    <a:pt x="1807064" y="386372"/>
                    <a:pt x="1830674" y="376441"/>
                    <a:pt x="1855220" y="369133"/>
                  </a:cubicBezTo>
                  <a:lnTo>
                    <a:pt x="1928297" y="345711"/>
                  </a:lnTo>
                  <a:cubicBezTo>
                    <a:pt x="1952656" y="338028"/>
                    <a:pt x="1976828" y="329409"/>
                    <a:pt x="2001749" y="323600"/>
                  </a:cubicBezTo>
                  <a:lnTo>
                    <a:pt x="2076138" y="304300"/>
                  </a:lnTo>
                  <a:lnTo>
                    <a:pt x="2113426" y="294744"/>
                  </a:lnTo>
                  <a:lnTo>
                    <a:pt x="2132163" y="290060"/>
                  </a:lnTo>
                  <a:lnTo>
                    <a:pt x="2151089" y="286312"/>
                  </a:lnTo>
                  <a:cubicBezTo>
                    <a:pt x="2351395" y="241716"/>
                    <a:pt x="2557322" y="219044"/>
                    <a:pt x="2763249" y="218482"/>
                  </a:cubicBezTo>
                  <a:cubicBezTo>
                    <a:pt x="2968802" y="218294"/>
                    <a:pt x="3174167" y="247900"/>
                    <a:pt x="3372225" y="301302"/>
                  </a:cubicBezTo>
                  <a:cubicBezTo>
                    <a:pt x="3471347" y="327910"/>
                    <a:pt x="3568596" y="360513"/>
                    <a:pt x="3663596" y="398364"/>
                  </a:cubicBezTo>
                  <a:cubicBezTo>
                    <a:pt x="3758784" y="435652"/>
                    <a:pt x="3851348" y="479311"/>
                    <a:pt x="3941663" y="526717"/>
                  </a:cubicBezTo>
                  <a:cubicBezTo>
                    <a:pt x="4031979" y="573936"/>
                    <a:pt x="4119297" y="626402"/>
                    <a:pt x="4204366" y="681678"/>
                  </a:cubicBezTo>
                  <a:cubicBezTo>
                    <a:pt x="4289060" y="737516"/>
                    <a:pt x="4370944" y="797289"/>
                    <a:pt x="4450018" y="860061"/>
                  </a:cubicBezTo>
                  <a:cubicBezTo>
                    <a:pt x="4529091" y="922832"/>
                    <a:pt x="4605540" y="988601"/>
                    <a:pt x="4678992" y="1057181"/>
                  </a:cubicBezTo>
                  <a:cubicBezTo>
                    <a:pt x="4752444" y="1125574"/>
                    <a:pt x="4822335" y="1197527"/>
                    <a:pt x="4889791" y="1271166"/>
                  </a:cubicBezTo>
                  <a:cubicBezTo>
                    <a:pt x="4957247" y="1344805"/>
                    <a:pt x="5021705" y="1420693"/>
                    <a:pt x="5083164" y="1498642"/>
                  </a:cubicBezTo>
                  <a:cubicBezTo>
                    <a:pt x="5144062" y="1576965"/>
                    <a:pt x="5202899" y="1656601"/>
                    <a:pt x="5257987" y="1738484"/>
                  </a:cubicBezTo>
                  <a:cubicBezTo>
                    <a:pt x="5313076" y="1820368"/>
                    <a:pt x="5365354" y="1903751"/>
                    <a:pt x="5413510" y="1989195"/>
                  </a:cubicBezTo>
                  <a:cubicBezTo>
                    <a:pt x="5462041" y="2074451"/>
                    <a:pt x="5507011" y="2161207"/>
                    <a:pt x="5548609" y="2249462"/>
                  </a:cubicBezTo>
                  <a:cubicBezTo>
                    <a:pt x="5631430" y="2426158"/>
                    <a:pt x="5698323" y="2608851"/>
                    <a:pt x="5747791" y="2795666"/>
                  </a:cubicBezTo>
                  <a:cubicBezTo>
                    <a:pt x="5771963" y="2889167"/>
                    <a:pt x="5791825" y="2983792"/>
                    <a:pt x="5806814" y="3078980"/>
                  </a:cubicBezTo>
                  <a:cubicBezTo>
                    <a:pt x="5810562" y="3102777"/>
                    <a:pt x="5814497" y="3126574"/>
                    <a:pt x="5816933" y="3150558"/>
                  </a:cubicBezTo>
                  <a:cubicBezTo>
                    <a:pt x="5819556" y="3174542"/>
                    <a:pt x="5823304" y="3198339"/>
                    <a:pt x="5825178" y="3222323"/>
                  </a:cubicBezTo>
                  <a:cubicBezTo>
                    <a:pt x="5827426" y="3246308"/>
                    <a:pt x="5830050" y="3270292"/>
                    <a:pt x="5831923" y="3294276"/>
                  </a:cubicBezTo>
                  <a:lnTo>
                    <a:pt x="5836233" y="3366416"/>
                  </a:lnTo>
                  <a:cubicBezTo>
                    <a:pt x="5839981" y="3462728"/>
                    <a:pt x="5839981" y="3559227"/>
                    <a:pt x="5833047" y="3655726"/>
                  </a:cubicBezTo>
                  <a:cubicBezTo>
                    <a:pt x="5830986" y="3679711"/>
                    <a:pt x="5830237" y="3704069"/>
                    <a:pt x="5827426" y="3728054"/>
                  </a:cubicBezTo>
                  <a:lnTo>
                    <a:pt x="5819556" y="3800194"/>
                  </a:lnTo>
                  <a:lnTo>
                    <a:pt x="5809063" y="3872147"/>
                  </a:lnTo>
                  <a:cubicBezTo>
                    <a:pt x="5805690" y="3896131"/>
                    <a:pt x="5800818" y="3919928"/>
                    <a:pt x="5796696" y="3943912"/>
                  </a:cubicBezTo>
                  <a:cubicBezTo>
                    <a:pt x="5778708" y="4039287"/>
                    <a:pt x="5755848" y="4134662"/>
                    <a:pt x="5725305" y="4225165"/>
                  </a:cubicBezTo>
                  <a:cubicBezTo>
                    <a:pt x="5694763" y="4315669"/>
                    <a:pt x="5656726" y="4402237"/>
                    <a:pt x="5605384" y="4478312"/>
                  </a:cubicBezTo>
                  <a:cubicBezTo>
                    <a:pt x="5554980" y="4555324"/>
                    <a:pt x="5489960" y="4620718"/>
                    <a:pt x="5412573" y="4677306"/>
                  </a:cubicBezTo>
                  <a:cubicBezTo>
                    <a:pt x="5335374" y="4734269"/>
                    <a:pt x="5245995" y="4782987"/>
                    <a:pt x="5155867" y="4834703"/>
                  </a:cubicBezTo>
                  <a:cubicBezTo>
                    <a:pt x="4973924" y="4936261"/>
                    <a:pt x="4794791" y="5058806"/>
                    <a:pt x="4645452" y="5207396"/>
                  </a:cubicBezTo>
                  <a:cubicBezTo>
                    <a:pt x="4607414" y="5244497"/>
                    <a:pt x="4571813" y="5281597"/>
                    <a:pt x="4536211" y="5319072"/>
                  </a:cubicBezTo>
                  <a:lnTo>
                    <a:pt x="4430343" y="5432061"/>
                  </a:lnTo>
                  <a:cubicBezTo>
                    <a:pt x="4360264" y="5507574"/>
                    <a:pt x="4290934" y="5583087"/>
                    <a:pt x="4220668" y="5657663"/>
                  </a:cubicBezTo>
                  <a:cubicBezTo>
                    <a:pt x="4185628" y="5694951"/>
                    <a:pt x="4150589" y="5732052"/>
                    <a:pt x="4115174" y="5768777"/>
                  </a:cubicBezTo>
                  <a:cubicBezTo>
                    <a:pt x="4079573" y="5805316"/>
                    <a:pt x="4043597" y="5841292"/>
                    <a:pt x="4007245" y="5876707"/>
                  </a:cubicBezTo>
                  <a:cubicBezTo>
                    <a:pt x="3934543" y="5947723"/>
                    <a:pt x="3859405" y="6015740"/>
                    <a:pt x="3781081" y="6078887"/>
                  </a:cubicBezTo>
                  <a:cubicBezTo>
                    <a:pt x="3702945" y="6142220"/>
                    <a:pt x="3620312" y="6199557"/>
                    <a:pt x="3534493" y="6249775"/>
                  </a:cubicBezTo>
                  <a:cubicBezTo>
                    <a:pt x="3448300" y="6299429"/>
                    <a:pt x="3358359" y="6341589"/>
                    <a:pt x="3265232" y="6373068"/>
                  </a:cubicBezTo>
                  <a:cubicBezTo>
                    <a:pt x="3241998" y="6381313"/>
                    <a:pt x="3218201" y="6387497"/>
                    <a:pt x="3194779" y="6394804"/>
                  </a:cubicBezTo>
                  <a:cubicBezTo>
                    <a:pt x="3171169" y="6401175"/>
                    <a:pt x="3147185" y="6406797"/>
                    <a:pt x="3123575" y="6412792"/>
                  </a:cubicBezTo>
                  <a:cubicBezTo>
                    <a:pt x="3099404" y="6417477"/>
                    <a:pt x="3075420" y="6422161"/>
                    <a:pt x="3051435" y="6426471"/>
                  </a:cubicBezTo>
                  <a:cubicBezTo>
                    <a:pt x="3027076" y="6429657"/>
                    <a:pt x="3002904" y="6433591"/>
                    <a:pt x="2978733" y="6436214"/>
                  </a:cubicBezTo>
                  <a:cubicBezTo>
                    <a:pt x="2954374" y="6438088"/>
                    <a:pt x="2930015" y="6440899"/>
                    <a:pt x="2905656" y="6442211"/>
                  </a:cubicBezTo>
                  <a:cubicBezTo>
                    <a:pt x="2881109" y="6442960"/>
                    <a:pt x="2856751" y="6444272"/>
                    <a:pt x="2832204" y="6444459"/>
                  </a:cubicBezTo>
                  <a:cubicBezTo>
                    <a:pt x="2807658" y="6444084"/>
                    <a:pt x="2783298" y="6444084"/>
                    <a:pt x="2758565" y="6443335"/>
                  </a:cubicBezTo>
                  <a:lnTo>
                    <a:pt x="2683239" y="6438463"/>
                  </a:lnTo>
                  <a:cubicBezTo>
                    <a:pt x="2482559" y="6425909"/>
                    <a:pt x="2284126" y="6393492"/>
                    <a:pt x="2091503" y="6343275"/>
                  </a:cubicBezTo>
                  <a:lnTo>
                    <a:pt x="1948347" y="6301490"/>
                  </a:lnTo>
                  <a:cubicBezTo>
                    <a:pt x="1901127" y="6286126"/>
                    <a:pt x="1854658" y="6268699"/>
                    <a:pt x="1807626" y="6252585"/>
                  </a:cubicBezTo>
                  <a:cubicBezTo>
                    <a:pt x="1784017" y="6245090"/>
                    <a:pt x="1761344" y="6234972"/>
                    <a:pt x="1738297" y="6225790"/>
                  </a:cubicBezTo>
                  <a:lnTo>
                    <a:pt x="1669529" y="6197684"/>
                  </a:lnTo>
                  <a:lnTo>
                    <a:pt x="1635239" y="6183630"/>
                  </a:lnTo>
                  <a:lnTo>
                    <a:pt x="1601699" y="6167891"/>
                  </a:lnTo>
                  <a:lnTo>
                    <a:pt x="1534618" y="6136411"/>
                  </a:lnTo>
                  <a:cubicBezTo>
                    <a:pt x="1179164" y="5964961"/>
                    <a:pt x="857250" y="5729616"/>
                    <a:pt x="592299" y="5443116"/>
                  </a:cubicBezTo>
                  <a:cubicBezTo>
                    <a:pt x="336904" y="5166173"/>
                    <a:pt x="137160" y="4842573"/>
                    <a:pt x="0" y="4496675"/>
                  </a:cubicBezTo>
                  <a:lnTo>
                    <a:pt x="0" y="5523875"/>
                  </a:lnTo>
                  <a:cubicBezTo>
                    <a:pt x="637831" y="6338966"/>
                    <a:pt x="1639549" y="6864559"/>
                    <a:pt x="2766060" y="6864559"/>
                  </a:cubicBezTo>
                  <a:cubicBezTo>
                    <a:pt x="4692858" y="6864559"/>
                    <a:pt x="6254833" y="5327879"/>
                    <a:pt x="6254833" y="3432373"/>
                  </a:cubicBezTo>
                  <a:cubicBezTo>
                    <a:pt x="6254833" y="1536679"/>
                    <a:pt x="4692858" y="0"/>
                    <a:pt x="2766060" y="0"/>
                  </a:cubicBezTo>
                  <a:close/>
                </a:path>
              </a:pathLst>
            </a:custGeom>
            <a:ln w="18736" cap="flat">
              <a:noFill/>
              <a:prstDash val="solid"/>
              <a:miter/>
            </a:ln>
          </p:spPr>
          <p:txBody>
            <a:bodyPr rtlCol="0" anchor="ctr"/>
            <a:lstStyle/>
            <a:p>
              <a:endParaRPr lang="en-US" dirty="0"/>
            </a:p>
          </p:txBody>
        </p:sp>
      </p:grpSp>
      <p:sp>
        <p:nvSpPr>
          <p:cNvPr id="2" name="Naslov 1">
            <a:extLst>
              <a:ext uri="{FF2B5EF4-FFF2-40B4-BE49-F238E27FC236}">
                <a16:creationId xmlns:a16="http://schemas.microsoft.com/office/drawing/2014/main" id="{77AA092D-4B86-79F9-6810-1672FF333F44}"/>
              </a:ext>
            </a:extLst>
          </p:cNvPr>
          <p:cNvSpPr>
            <a:spLocks noGrp="1"/>
          </p:cNvSpPr>
          <p:nvPr>
            <p:ph type="title"/>
          </p:nvPr>
        </p:nvSpPr>
        <p:spPr>
          <a:xfrm>
            <a:off x="6094105" y="802955"/>
            <a:ext cx="4977976" cy="1454051"/>
          </a:xfrm>
        </p:spPr>
        <p:txBody>
          <a:bodyPr anchor="b">
            <a:normAutofit/>
          </a:bodyPr>
          <a:lstStyle/>
          <a:p>
            <a:r>
              <a:rPr lang="sr-Latn-RS" sz="3600" b="1" i="0" cap="all">
                <a:solidFill>
                  <a:schemeClr val="tx2"/>
                </a:solidFill>
                <a:effectLst/>
                <a:latin typeface="Playfair Display" panose="00000500000000000000" pitchFamily="2" charset="0"/>
              </a:rPr>
              <a:t>POPULARNOST</a:t>
            </a:r>
            <a:br>
              <a:rPr lang="sr-Latn-RS" sz="3600" b="0" i="0" cap="all">
                <a:solidFill>
                  <a:schemeClr val="tx2"/>
                </a:solidFill>
                <a:effectLst/>
                <a:latin typeface="Playfair Display" panose="00000500000000000000" pitchFamily="2" charset="0"/>
              </a:rPr>
            </a:br>
            <a:endParaRPr lang="sr-Latn-RS" sz="3600">
              <a:solidFill>
                <a:schemeClr val="tx2"/>
              </a:solidFill>
            </a:endParaRPr>
          </a:p>
        </p:txBody>
      </p:sp>
      <p:sp>
        <p:nvSpPr>
          <p:cNvPr id="3" name="Čuvar mesta za sadržaj 2">
            <a:extLst>
              <a:ext uri="{FF2B5EF4-FFF2-40B4-BE49-F238E27FC236}">
                <a16:creationId xmlns:a16="http://schemas.microsoft.com/office/drawing/2014/main" id="{A8AB49E8-33A2-FE66-0E7C-976DD974F610}"/>
              </a:ext>
            </a:extLst>
          </p:cNvPr>
          <p:cNvSpPr>
            <a:spLocks noGrp="1"/>
          </p:cNvSpPr>
          <p:nvPr>
            <p:ph idx="1"/>
          </p:nvPr>
        </p:nvSpPr>
        <p:spPr>
          <a:xfrm>
            <a:off x="6090574" y="2415756"/>
            <a:ext cx="4977578" cy="3639289"/>
          </a:xfrm>
        </p:spPr>
        <p:txBody>
          <a:bodyPr anchor="ctr">
            <a:normAutofit fontScale="92500" lnSpcReduction="20000"/>
          </a:bodyPr>
          <a:lstStyle/>
          <a:p>
            <a:r>
              <a:rPr lang="sr-Latn-RS" sz="1800" b="0" i="0" dirty="0">
                <a:solidFill>
                  <a:schemeClr val="tx2"/>
                </a:solidFill>
                <a:effectLst/>
                <a:latin typeface="Poppins" panose="00000500000000000000" pitchFamily="2" charset="0"/>
              </a:rPr>
              <a:t>Popularnost ključne reči zapravo predstavlja njenu tražnju na tržištu i zbog toga se mora istražiti kakva ponuda postoji za ovo tržište. </a:t>
            </a:r>
          </a:p>
          <a:p>
            <a:r>
              <a:rPr lang="sr-Latn-RS" sz="1800" b="0" i="0" dirty="0">
                <a:solidFill>
                  <a:schemeClr val="tx2"/>
                </a:solidFill>
                <a:effectLst/>
                <a:latin typeface="Poppins" panose="00000500000000000000" pitchFamily="2" charset="0"/>
              </a:rPr>
              <a:t>Nije dovoljno samo znati koje reči i izraze ljudi koriste, već je važno saznati i koje su fraze popularnije, odnosno koje se više traže. </a:t>
            </a:r>
          </a:p>
          <a:p>
            <a:r>
              <a:rPr lang="sr-Latn-RS" sz="1800" b="0" i="0" dirty="0">
                <a:solidFill>
                  <a:schemeClr val="tx2"/>
                </a:solidFill>
                <a:effectLst/>
                <a:latin typeface="Poppins" panose="00000500000000000000" pitchFamily="2" charset="0"/>
              </a:rPr>
              <a:t>Što veću popularnost određena ključna reč ima, to više ljudi želi da se za nju bolje rangira na pretraživačima. </a:t>
            </a:r>
          </a:p>
          <a:p>
            <a:r>
              <a:rPr lang="sr-Latn-RS" sz="1800" b="0" i="0" dirty="0">
                <a:solidFill>
                  <a:schemeClr val="tx2"/>
                </a:solidFill>
                <a:effectLst/>
                <a:latin typeface="Poppins" panose="00000500000000000000" pitchFamily="2" charset="0"/>
              </a:rPr>
              <a:t>Popularnost ključnih reči zavisi od više faktora i ona varira od pretraživača, preko regiona do jezika. </a:t>
            </a:r>
          </a:p>
          <a:p>
            <a:r>
              <a:rPr lang="sr-Latn-RS" sz="1800" b="0" i="0" dirty="0">
                <a:solidFill>
                  <a:schemeClr val="tx2"/>
                </a:solidFill>
                <a:effectLst/>
                <a:latin typeface="Poppins" panose="00000500000000000000" pitchFamily="2" charset="0"/>
              </a:rPr>
              <a:t>sezonski </a:t>
            </a:r>
            <a:r>
              <a:rPr lang="sr-Latn-RS" sz="1800" b="0" i="0" dirty="0" err="1">
                <a:solidFill>
                  <a:schemeClr val="tx2"/>
                </a:solidFill>
                <a:effectLst/>
                <a:latin typeface="Poppins" panose="00000500000000000000" pitchFamily="2" charset="0"/>
              </a:rPr>
              <a:t>karaktea</a:t>
            </a:r>
            <a:r>
              <a:rPr lang="sr-Latn-RS" sz="1800" b="0" i="0" dirty="0">
                <a:solidFill>
                  <a:schemeClr val="tx2"/>
                </a:solidFill>
                <a:effectLst/>
                <a:latin typeface="Poppins" panose="00000500000000000000" pitchFamily="2" charset="0"/>
              </a:rPr>
              <a:t>.</a:t>
            </a:r>
          </a:p>
          <a:p>
            <a:endParaRPr lang="sr-Latn-RS" sz="1800" dirty="0">
              <a:solidFill>
                <a:schemeClr val="tx2"/>
              </a:solidFill>
            </a:endParaRPr>
          </a:p>
        </p:txBody>
      </p:sp>
    </p:spTree>
    <p:extLst>
      <p:ext uri="{BB962C8B-B14F-4D97-AF65-F5344CB8AC3E}">
        <p14:creationId xmlns:p14="http://schemas.microsoft.com/office/powerpoint/2010/main" val="341561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C23980F6-8AEB-053E-8F45-35179098130F}"/>
              </a:ext>
            </a:extLst>
          </p:cNvPr>
          <p:cNvSpPr>
            <a:spLocks noGrp="1"/>
          </p:cNvSpPr>
          <p:nvPr>
            <p:ph type="title"/>
          </p:nvPr>
        </p:nvSpPr>
        <p:spPr>
          <a:xfrm>
            <a:off x="6739128" y="638089"/>
            <a:ext cx="4818888" cy="1476801"/>
          </a:xfrm>
        </p:spPr>
        <p:txBody>
          <a:bodyPr anchor="b">
            <a:normAutofit/>
          </a:bodyPr>
          <a:lstStyle/>
          <a:p>
            <a:r>
              <a:rPr lang="sr-Latn-RS" sz="3800" b="1" i="0" cap="all">
                <a:effectLst/>
                <a:latin typeface="Playfair Display" panose="00000500000000000000" pitchFamily="2" charset="0"/>
              </a:rPr>
              <a:t>KONKURENTNOST</a:t>
            </a:r>
            <a:br>
              <a:rPr lang="sr-Latn-RS" sz="3800" b="0" i="0" cap="all">
                <a:effectLst/>
                <a:latin typeface="Playfair Display" panose="00000500000000000000" pitchFamily="2" charset="0"/>
              </a:rPr>
            </a:br>
            <a:endParaRPr lang="sr-Latn-RS" sz="3800"/>
          </a:p>
        </p:txBody>
      </p:sp>
      <p:pic>
        <p:nvPicPr>
          <p:cNvPr id="7170" name="Picture 2" descr="Relativity Announces Key Investments to Drive Global Growth and Product  Innovation at 12th Annual Relativity Fest - EDRM">
            <a:extLst>
              <a:ext uri="{FF2B5EF4-FFF2-40B4-BE49-F238E27FC236}">
                <a16:creationId xmlns:a16="http://schemas.microsoft.com/office/drawing/2014/main" id="{C3A2AE4F-91D4-B5E4-7A43-ECCE8C7BBCD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0936" y="1893665"/>
            <a:ext cx="5458968" cy="3070669"/>
          </a:xfrm>
          <a:prstGeom prst="rect">
            <a:avLst/>
          </a:prstGeom>
          <a:noFill/>
          <a:extLst>
            <a:ext uri="{909E8E84-426E-40DD-AFC4-6F175D3DCCD1}">
              <a14:hiddenFill xmlns:a14="http://schemas.microsoft.com/office/drawing/2010/main">
                <a:solidFill>
                  <a:srgbClr val="FFFFFF"/>
                </a:solidFill>
              </a14:hiddenFill>
            </a:ext>
          </a:extLst>
        </p:spPr>
      </p:pic>
      <p:sp>
        <p:nvSpPr>
          <p:cNvPr id="7177" name="sketch line">
            <a:extLst>
              <a:ext uri="{FF2B5EF4-FFF2-40B4-BE49-F238E27FC236}">
                <a16:creationId xmlns:a16="http://schemas.microsoft.com/office/drawing/2014/main" id="{953EE71A-6488-4203-A7C4-77102FD0D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759E674C-1C15-F1B8-54C3-80458081206F}"/>
              </a:ext>
            </a:extLst>
          </p:cNvPr>
          <p:cNvSpPr>
            <a:spLocks noGrp="1"/>
          </p:cNvSpPr>
          <p:nvPr>
            <p:ph idx="1"/>
          </p:nvPr>
        </p:nvSpPr>
        <p:spPr>
          <a:xfrm>
            <a:off x="6739128" y="2664886"/>
            <a:ext cx="4818888" cy="3550789"/>
          </a:xfrm>
        </p:spPr>
        <p:txBody>
          <a:bodyPr anchor="t">
            <a:normAutofit/>
          </a:bodyPr>
          <a:lstStyle/>
          <a:p>
            <a:r>
              <a:rPr lang="sr-Latn-RS" sz="2200" b="0" i="0" dirty="0">
                <a:effectLst/>
                <a:latin typeface="Poppins" panose="00000500000000000000" pitchFamily="2" charset="0"/>
              </a:rPr>
              <a:t>Uopštene reči je teško pozicionirati na prva mesta u pretraživačima.</a:t>
            </a:r>
          </a:p>
          <a:p>
            <a:r>
              <a:rPr lang="sr-Latn-RS" sz="2200" b="0" i="0" dirty="0">
                <a:effectLst/>
                <a:latin typeface="Poppins" panose="00000500000000000000" pitchFamily="2" charset="0"/>
              </a:rPr>
              <a:t>popularne reči, a što je ključna reč popularnija to je veća konkurencija.</a:t>
            </a:r>
          </a:p>
          <a:p>
            <a:endParaRPr lang="sr-Latn-RS" sz="2200" dirty="0"/>
          </a:p>
        </p:txBody>
      </p:sp>
    </p:spTree>
    <p:extLst>
      <p:ext uri="{BB962C8B-B14F-4D97-AF65-F5344CB8AC3E}">
        <p14:creationId xmlns:p14="http://schemas.microsoft.com/office/powerpoint/2010/main" val="3840172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3573D8C7-161F-83BE-C642-3B62BAF60435}"/>
              </a:ext>
            </a:extLst>
          </p:cNvPr>
          <p:cNvSpPr>
            <a:spLocks noGrp="1"/>
          </p:cNvSpPr>
          <p:nvPr>
            <p:ph type="title"/>
          </p:nvPr>
        </p:nvSpPr>
        <p:spPr>
          <a:xfrm>
            <a:off x="640080" y="325369"/>
            <a:ext cx="4368602" cy="1956841"/>
          </a:xfrm>
        </p:spPr>
        <p:txBody>
          <a:bodyPr anchor="b">
            <a:normAutofit/>
          </a:bodyPr>
          <a:lstStyle/>
          <a:p>
            <a:r>
              <a:rPr lang="sr-Latn-RS" sz="5400"/>
              <a:t>Primarna ključna reč</a:t>
            </a:r>
          </a:p>
        </p:txBody>
      </p:sp>
      <p:sp>
        <p:nvSpPr>
          <p:cNvPr id="1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949FD44F-E1BC-77BD-EA12-CAA5759E3A83}"/>
              </a:ext>
            </a:extLst>
          </p:cNvPr>
          <p:cNvSpPr>
            <a:spLocks noGrp="1"/>
          </p:cNvSpPr>
          <p:nvPr>
            <p:ph idx="1"/>
          </p:nvPr>
        </p:nvSpPr>
        <p:spPr>
          <a:xfrm>
            <a:off x="640080" y="2872899"/>
            <a:ext cx="4243589" cy="3320668"/>
          </a:xfrm>
        </p:spPr>
        <p:txBody>
          <a:bodyPr>
            <a:normAutofit/>
          </a:bodyPr>
          <a:lstStyle/>
          <a:p>
            <a:pPr fontAlgn="base"/>
            <a:r>
              <a:rPr lang="sr-Latn-RS" sz="2200" b="1" i="0">
                <a:effectLst/>
                <a:latin typeface="inherit"/>
              </a:rPr>
              <a:t>Samo jedna ključna reč može biti primarna </a:t>
            </a:r>
            <a:r>
              <a:rPr lang="sr-Latn-RS" sz="2200" b="0" i="0">
                <a:effectLst/>
                <a:latin typeface="inherit"/>
              </a:rPr>
              <a:t>(glavna) za identifikaciju sadržaja web strane ili posta, a dobrim delom i odgovorna za njihovu poziciju na pretraživaču. </a:t>
            </a:r>
            <a:r>
              <a:rPr lang="sr-Latn-RS" sz="2200" b="0" i="0" u="none" strike="noStrike">
                <a:effectLst/>
                <a:latin typeface="inherit"/>
                <a:hlinkClick r:id="rId2"/>
              </a:rPr>
              <a:t>SEO optimizacija sajta</a:t>
            </a:r>
            <a:r>
              <a:rPr lang="sr-Latn-RS" sz="2200" b="0" i="0">
                <a:effectLst/>
                <a:latin typeface="inherit"/>
              </a:rPr>
              <a:t> i </a:t>
            </a:r>
            <a:r>
              <a:rPr lang="sr-Latn-RS" sz="2200" b="0" i="1">
                <a:effectLst/>
                <a:latin typeface="inherit"/>
              </a:rPr>
              <a:t>google adwords kampanja</a:t>
            </a:r>
            <a:r>
              <a:rPr lang="sr-Latn-RS" sz="2200" b="0" i="0">
                <a:effectLst/>
                <a:latin typeface="inherit"/>
              </a:rPr>
              <a:t> o ovome jako vode računa kada žele uspeh.</a:t>
            </a:r>
          </a:p>
          <a:p>
            <a:endParaRPr lang="sr-Latn-RS" sz="2200"/>
          </a:p>
        </p:txBody>
      </p:sp>
      <p:pic>
        <p:nvPicPr>
          <p:cNvPr id="5" name="Picture 4" descr="Many question marks on black background">
            <a:extLst>
              <a:ext uri="{FF2B5EF4-FFF2-40B4-BE49-F238E27FC236}">
                <a16:creationId xmlns:a16="http://schemas.microsoft.com/office/drawing/2014/main" id="{36479F36-AC6C-3CBE-7F2A-D49495454529}"/>
              </a:ext>
            </a:extLst>
          </p:cNvPr>
          <p:cNvPicPr>
            <a:picLocks noChangeAspect="1"/>
          </p:cNvPicPr>
          <p:nvPr/>
        </p:nvPicPr>
        <p:blipFill rotWithShape="1">
          <a:blip r:embed="rId3"/>
          <a:srcRect l="38814" r="2" b="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8528958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50252E2F-BF94-6210-5DF8-45DFD2E60054}"/>
              </a:ext>
            </a:extLst>
          </p:cNvPr>
          <p:cNvSpPr>
            <a:spLocks noGrp="1"/>
          </p:cNvSpPr>
          <p:nvPr>
            <p:ph type="title"/>
          </p:nvPr>
        </p:nvSpPr>
        <p:spPr>
          <a:xfrm>
            <a:off x="640080" y="325369"/>
            <a:ext cx="4368602" cy="1956841"/>
          </a:xfrm>
        </p:spPr>
        <p:txBody>
          <a:bodyPr anchor="b">
            <a:normAutofit/>
          </a:bodyPr>
          <a:lstStyle/>
          <a:p>
            <a:r>
              <a:rPr lang="sr-Latn-RS" sz="3000" b="1" i="0" u="none" strike="noStrike">
                <a:effectLst/>
                <a:latin typeface="Open Sans" panose="020B0606030504020204" pitchFamily="34" charset="0"/>
              </a:rPr>
              <a:t>Uloga i karakteristike primarne ključne reči</a:t>
            </a:r>
            <a:br>
              <a:rPr lang="sr-Latn-RS" sz="3000" b="1" i="0" u="none" strike="noStrike">
                <a:effectLst/>
                <a:latin typeface="Open Sans" panose="020B0606030504020204" pitchFamily="34" charset="0"/>
              </a:rPr>
            </a:br>
            <a:endParaRPr lang="sr-Latn-RS" sz="3000"/>
          </a:p>
        </p:txBody>
      </p:sp>
      <p:sp>
        <p:nvSpPr>
          <p:cNvPr id="820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7A14993E-BCFE-8762-2999-421957ED0CE4}"/>
              </a:ext>
            </a:extLst>
          </p:cNvPr>
          <p:cNvSpPr>
            <a:spLocks noGrp="1"/>
          </p:cNvSpPr>
          <p:nvPr>
            <p:ph idx="1"/>
          </p:nvPr>
        </p:nvSpPr>
        <p:spPr>
          <a:xfrm>
            <a:off x="640080" y="2872899"/>
            <a:ext cx="4243589" cy="3320668"/>
          </a:xfrm>
        </p:spPr>
        <p:txBody>
          <a:bodyPr>
            <a:normAutofit/>
          </a:bodyPr>
          <a:lstStyle/>
          <a:p>
            <a:pPr fontAlgn="base">
              <a:buFont typeface="Arial" panose="020B0604020202020204" pitchFamily="34" charset="0"/>
              <a:buChar char="•"/>
            </a:pPr>
            <a:r>
              <a:rPr lang="sr-Latn-RS" sz="1900" b="1" i="0">
                <a:effectLst/>
                <a:latin typeface="inherit"/>
              </a:rPr>
              <a:t>Primarna ključna reč</a:t>
            </a:r>
            <a:r>
              <a:rPr lang="sr-Latn-RS" sz="1900" b="0" i="0">
                <a:effectLst/>
                <a:latin typeface="inherit"/>
              </a:rPr>
              <a:t> je putokaz, vodilja i osnova oko koje se pravi sadržaj.</a:t>
            </a:r>
          </a:p>
          <a:p>
            <a:pPr fontAlgn="base">
              <a:buFont typeface="Arial" panose="020B0604020202020204" pitchFamily="34" charset="0"/>
              <a:buChar char="•"/>
            </a:pPr>
            <a:r>
              <a:rPr lang="sr-Latn-RS" sz="1900" b="0" i="0">
                <a:effectLst/>
                <a:latin typeface="inherit"/>
              </a:rPr>
              <a:t>Ona odražava suštinu teme i daje okvir sadržaju koji je definiše i objašnjava.</a:t>
            </a:r>
          </a:p>
          <a:p>
            <a:pPr fontAlgn="base"/>
            <a:r>
              <a:rPr lang="sr-Latn-RS" sz="1900" b="1" i="0">
                <a:effectLst/>
                <a:latin typeface="inherit"/>
              </a:rPr>
              <a:t>Primarna, glavna ili najvažnija ključna reč</a:t>
            </a:r>
            <a:r>
              <a:rPr lang="sr-Latn-RS" sz="1900" b="0" i="0">
                <a:effectLst/>
                <a:latin typeface="inherit"/>
              </a:rPr>
              <a:t> se stavlja u uglove okvira (naslove, paragrafe, tagove, linkove…) unutar kojeg se smešta sadržaj sa rečima koje je podržavaju. To su sve relevantne ključne reči, varija</a:t>
            </a:r>
          </a:p>
          <a:p>
            <a:endParaRPr lang="sr-Latn-RS" sz="1900"/>
          </a:p>
        </p:txBody>
      </p:sp>
      <p:pic>
        <p:nvPicPr>
          <p:cNvPr id="8194" name="Picture 2" descr="12 Types of Keywords That Smart Marketer Should Know and Use">
            <a:extLst>
              <a:ext uri="{FF2B5EF4-FFF2-40B4-BE49-F238E27FC236}">
                <a16:creationId xmlns:a16="http://schemas.microsoft.com/office/drawing/2014/main" id="{B54A9390-C535-17D8-3CEF-0AA2FDC2F3B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7711" r="28155"/>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735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15520DB-F960-4775-B29C-691D6E65A3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Naslov 1">
            <a:extLst>
              <a:ext uri="{FF2B5EF4-FFF2-40B4-BE49-F238E27FC236}">
                <a16:creationId xmlns:a16="http://schemas.microsoft.com/office/drawing/2014/main" id="{DE8C9598-D5DE-C5AE-8C18-6227919E37AA}"/>
              </a:ext>
            </a:extLst>
          </p:cNvPr>
          <p:cNvSpPr>
            <a:spLocks noGrp="1"/>
          </p:cNvSpPr>
          <p:nvPr>
            <p:ph type="title"/>
          </p:nvPr>
        </p:nvSpPr>
        <p:spPr>
          <a:xfrm>
            <a:off x="5229509" y="552160"/>
            <a:ext cx="5847781" cy="1046671"/>
          </a:xfrm>
        </p:spPr>
        <p:txBody>
          <a:bodyPr>
            <a:normAutofit/>
          </a:bodyPr>
          <a:lstStyle/>
          <a:p>
            <a:r>
              <a:rPr lang="sr-Latn-RS" sz="2800" b="1" i="0" cap="all">
                <a:effectLst/>
                <a:latin typeface="Playfair Display" panose="00000500000000000000" pitchFamily="2" charset="0"/>
              </a:rPr>
              <a:t>OPSEG KLJUČNE REČI</a:t>
            </a:r>
            <a:br>
              <a:rPr lang="sr-Latn-RS" sz="2800" b="0" i="0" cap="all">
                <a:effectLst/>
                <a:latin typeface="Playfair Display" panose="00000500000000000000" pitchFamily="2" charset="0"/>
              </a:rPr>
            </a:br>
            <a:endParaRPr lang="sr-Latn-RS" sz="2800"/>
          </a:p>
        </p:txBody>
      </p:sp>
      <p:pic>
        <p:nvPicPr>
          <p:cNvPr id="5" name="Picture 4" descr="Exclamation mark on a yellow background">
            <a:extLst>
              <a:ext uri="{FF2B5EF4-FFF2-40B4-BE49-F238E27FC236}">
                <a16:creationId xmlns:a16="http://schemas.microsoft.com/office/drawing/2014/main" id="{9BEDCCAF-34A4-F8BF-B56E-D695EABDDF75}"/>
              </a:ext>
            </a:extLst>
          </p:cNvPr>
          <p:cNvPicPr>
            <a:picLocks noChangeAspect="1"/>
          </p:cNvPicPr>
          <p:nvPr/>
        </p:nvPicPr>
        <p:blipFill rotWithShape="1">
          <a:blip r:embed="rId2"/>
          <a:srcRect l="33209" r="20291"/>
          <a:stretch/>
        </p:blipFill>
        <p:spPr>
          <a:xfrm>
            <a:off x="-12651" y="10"/>
            <a:ext cx="4251960" cy="6857991"/>
          </a:xfrm>
          <a:prstGeom prst="rect">
            <a:avLst/>
          </a:prstGeom>
        </p:spPr>
      </p:pic>
      <p:sp>
        <p:nvSpPr>
          <p:cNvPr id="11" name="Rectangle 10">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251960" y="1982602"/>
            <a:ext cx="794004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 name="Čuvar mesta za sadržaj 2">
            <a:extLst>
              <a:ext uri="{FF2B5EF4-FFF2-40B4-BE49-F238E27FC236}">
                <a16:creationId xmlns:a16="http://schemas.microsoft.com/office/drawing/2014/main" id="{02E2D0CD-8D81-693B-FC3F-9AA9850F9F3B}"/>
              </a:ext>
            </a:extLst>
          </p:cNvPr>
          <p:cNvSpPr>
            <a:spLocks noGrp="1"/>
          </p:cNvSpPr>
          <p:nvPr>
            <p:ph idx="1"/>
          </p:nvPr>
        </p:nvSpPr>
        <p:spPr>
          <a:xfrm>
            <a:off x="4781835" y="2370873"/>
            <a:ext cx="6600540" cy="3934967"/>
          </a:xfrm>
        </p:spPr>
        <p:txBody>
          <a:bodyPr anchor="ctr">
            <a:normAutofit/>
          </a:bodyPr>
          <a:lstStyle/>
          <a:p>
            <a:r>
              <a:rPr lang="sr-Latn-RS" sz="2000" b="0" i="0" dirty="0">
                <a:effectLst/>
                <a:latin typeface="Poppins" panose="00000500000000000000" pitchFamily="2" charset="0"/>
              </a:rPr>
              <a:t>Međutim, ponekad je gotovo nemoguće ili dosta teško tako nešto postići, jer bi nam za to bio potreban ogroman budžet i dosta vremena. Zbog toga je isplativije pronaći ključne fraze koje se sastoje od više reči tzv. </a:t>
            </a:r>
            <a:r>
              <a:rPr lang="sr-Latn-RS" sz="2000" b="1" i="0" dirty="0">
                <a:effectLst/>
                <a:latin typeface="Poppins" panose="00000500000000000000" pitchFamily="2" charset="0"/>
              </a:rPr>
              <a:t>dugačke ključne reči</a:t>
            </a:r>
            <a:r>
              <a:rPr lang="sr-Latn-RS" sz="2000" b="0" i="0" dirty="0">
                <a:effectLst/>
                <a:latin typeface="Poppins" panose="00000500000000000000" pitchFamily="2" charset="0"/>
              </a:rPr>
              <a:t> (</a:t>
            </a:r>
            <a:r>
              <a:rPr lang="sr-Latn-RS" sz="2000" b="0" i="0" dirty="0" err="1">
                <a:effectLst/>
                <a:latin typeface="Poppins" panose="00000500000000000000" pitchFamily="2" charset="0"/>
              </a:rPr>
              <a:t>eng</a:t>
            </a:r>
            <a:r>
              <a:rPr lang="sr-Latn-RS" sz="2000" b="0" i="0" dirty="0">
                <a:effectLst/>
                <a:latin typeface="Poppins" panose="00000500000000000000" pitchFamily="2" charset="0"/>
              </a:rPr>
              <a:t>. </a:t>
            </a:r>
            <a:r>
              <a:rPr lang="sr-Latn-RS" sz="2000" b="0" i="1" dirty="0" err="1">
                <a:effectLst/>
                <a:latin typeface="Poppins" panose="00000500000000000000" pitchFamily="2" charset="0"/>
              </a:rPr>
              <a:t>long</a:t>
            </a:r>
            <a:r>
              <a:rPr lang="sr-Latn-RS" sz="2000" b="0" i="1" dirty="0">
                <a:effectLst/>
                <a:latin typeface="Poppins" panose="00000500000000000000" pitchFamily="2" charset="0"/>
              </a:rPr>
              <a:t> </a:t>
            </a:r>
            <a:r>
              <a:rPr lang="sr-Latn-RS" sz="2000" b="0" i="1" dirty="0" err="1">
                <a:effectLst/>
                <a:latin typeface="Poppins" panose="00000500000000000000" pitchFamily="2" charset="0"/>
              </a:rPr>
              <a:t>tail</a:t>
            </a:r>
            <a:r>
              <a:rPr lang="sr-Latn-RS" sz="2000" b="0" i="1" dirty="0">
                <a:effectLst/>
                <a:latin typeface="Poppins" panose="00000500000000000000" pitchFamily="2" charset="0"/>
              </a:rPr>
              <a:t> </a:t>
            </a:r>
            <a:r>
              <a:rPr lang="sr-Latn-RS" sz="2000" b="0" i="1" dirty="0" err="1">
                <a:effectLst/>
                <a:latin typeface="Poppins" panose="00000500000000000000" pitchFamily="2" charset="0"/>
              </a:rPr>
              <a:t>keywords</a:t>
            </a:r>
            <a:r>
              <a:rPr lang="sr-Latn-RS" sz="2000" b="0" i="0" dirty="0">
                <a:effectLst/>
                <a:latin typeface="Poppins" panose="00000500000000000000" pitchFamily="2" charset="0"/>
              </a:rPr>
              <a:t>). </a:t>
            </a:r>
          </a:p>
          <a:p>
            <a:r>
              <a:rPr lang="sr-Latn-RS" sz="2000" b="0" i="0" dirty="0">
                <a:effectLst/>
                <a:latin typeface="Poppins" panose="00000500000000000000" pitchFamily="2" charset="0"/>
              </a:rPr>
              <a:t>Veća je verovatnoća za bolje rangiranje i kvalitetniju posetu ako se odabere ovaj tip ključnih reči, zbog toga što je za njih dosta manja konkurencija</a:t>
            </a:r>
            <a:endParaRPr lang="sr-Latn-RS" sz="1400" dirty="0"/>
          </a:p>
        </p:txBody>
      </p:sp>
      <p:sp>
        <p:nvSpPr>
          <p:cNvPr id="13" name="Rectangle 12">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841054"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8768612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15520DB-F960-4775-B29C-691D6E65A3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Naslov 1">
            <a:extLst>
              <a:ext uri="{FF2B5EF4-FFF2-40B4-BE49-F238E27FC236}">
                <a16:creationId xmlns:a16="http://schemas.microsoft.com/office/drawing/2014/main" id="{F4BAC48D-6B52-4B4A-9A74-46A664E69894}"/>
              </a:ext>
            </a:extLst>
          </p:cNvPr>
          <p:cNvSpPr>
            <a:spLocks noGrp="1"/>
          </p:cNvSpPr>
          <p:nvPr>
            <p:ph type="title"/>
          </p:nvPr>
        </p:nvSpPr>
        <p:spPr>
          <a:xfrm>
            <a:off x="5229509" y="552160"/>
            <a:ext cx="5847781" cy="1046671"/>
          </a:xfrm>
        </p:spPr>
        <p:txBody>
          <a:bodyPr>
            <a:normAutofit/>
          </a:bodyPr>
          <a:lstStyle/>
          <a:p>
            <a:r>
              <a:rPr lang="sr-Latn-RS" sz="2800" b="1" i="0" u="none" strike="noStrike">
                <a:effectLst/>
                <a:latin typeface="Poppins" panose="00000500000000000000" pitchFamily="2" charset="0"/>
                <a:hlinkClick r:id="rId2"/>
              </a:rPr>
              <a:t>Istraživanje i analiza konkurencije</a:t>
            </a:r>
            <a:r>
              <a:rPr lang="sr-Latn-RS" sz="2800" b="0" i="0">
                <a:effectLst/>
                <a:latin typeface="Poppins" panose="00000500000000000000" pitchFamily="2" charset="0"/>
              </a:rPr>
              <a:t> </a:t>
            </a:r>
            <a:endParaRPr lang="sr-Latn-RS" sz="2800"/>
          </a:p>
        </p:txBody>
      </p:sp>
      <p:pic>
        <p:nvPicPr>
          <p:cNvPr id="5" name="Picture 4" descr="Exclamation mark on a yellow background">
            <a:extLst>
              <a:ext uri="{FF2B5EF4-FFF2-40B4-BE49-F238E27FC236}">
                <a16:creationId xmlns:a16="http://schemas.microsoft.com/office/drawing/2014/main" id="{AEADB276-1E74-24D0-A335-5550E43D774A}"/>
              </a:ext>
            </a:extLst>
          </p:cNvPr>
          <p:cNvPicPr>
            <a:picLocks noChangeAspect="1"/>
          </p:cNvPicPr>
          <p:nvPr/>
        </p:nvPicPr>
        <p:blipFill rotWithShape="1">
          <a:blip r:embed="rId3"/>
          <a:srcRect l="33209" r="20291"/>
          <a:stretch/>
        </p:blipFill>
        <p:spPr>
          <a:xfrm>
            <a:off x="-12651" y="10"/>
            <a:ext cx="4251960" cy="6857991"/>
          </a:xfrm>
          <a:prstGeom prst="rect">
            <a:avLst/>
          </a:prstGeom>
        </p:spPr>
      </p:pic>
      <p:sp>
        <p:nvSpPr>
          <p:cNvPr id="11" name="Rectangle 10">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251960" y="1982602"/>
            <a:ext cx="794004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 name="Čuvar mesta za sadržaj 2">
            <a:extLst>
              <a:ext uri="{FF2B5EF4-FFF2-40B4-BE49-F238E27FC236}">
                <a16:creationId xmlns:a16="http://schemas.microsoft.com/office/drawing/2014/main" id="{ED12BAEC-500B-5127-17F4-38C3A4123566}"/>
              </a:ext>
            </a:extLst>
          </p:cNvPr>
          <p:cNvSpPr>
            <a:spLocks noGrp="1"/>
          </p:cNvSpPr>
          <p:nvPr>
            <p:ph idx="1"/>
          </p:nvPr>
        </p:nvSpPr>
        <p:spPr>
          <a:xfrm>
            <a:off x="5229510" y="2551558"/>
            <a:ext cx="5847780" cy="3347879"/>
          </a:xfrm>
        </p:spPr>
        <p:txBody>
          <a:bodyPr anchor="ctr">
            <a:normAutofit/>
          </a:bodyPr>
          <a:lstStyle/>
          <a:p>
            <a:r>
              <a:rPr lang="sr-Latn-RS" sz="2000" b="0" i="0" dirty="0">
                <a:effectLst/>
                <a:latin typeface="Poppins" panose="00000500000000000000" pitchFamily="2" charset="0"/>
              </a:rPr>
              <a:t>vam takođe može dati vredne informacije o težini rangiranja određenih ključnih reči.</a:t>
            </a:r>
          </a:p>
          <a:p>
            <a:r>
              <a:rPr lang="sr-Latn-RS" sz="2000" b="0" i="0" dirty="0">
                <a:effectLst/>
                <a:latin typeface="Poppins" panose="00000500000000000000" pitchFamily="2" charset="0"/>
              </a:rPr>
              <a:t>dobra analiza i bolja optimizaciju u odnosnu na konkurenciju</a:t>
            </a:r>
            <a:endParaRPr lang="sr-Latn-RS" sz="2000" dirty="0"/>
          </a:p>
        </p:txBody>
      </p:sp>
      <p:sp>
        <p:nvSpPr>
          <p:cNvPr id="13" name="Rectangle 12">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841054"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500373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C3F6E40D-52F1-21FF-4033-68D313E1DF44}"/>
              </a:ext>
            </a:extLst>
          </p:cNvPr>
          <p:cNvSpPr>
            <a:spLocks noGrp="1"/>
          </p:cNvSpPr>
          <p:nvPr>
            <p:ph type="title"/>
          </p:nvPr>
        </p:nvSpPr>
        <p:spPr>
          <a:xfrm>
            <a:off x="640080" y="325369"/>
            <a:ext cx="4368602" cy="1956841"/>
          </a:xfrm>
        </p:spPr>
        <p:txBody>
          <a:bodyPr anchor="b">
            <a:normAutofit/>
          </a:bodyPr>
          <a:lstStyle/>
          <a:p>
            <a:r>
              <a:rPr lang="sr-Latn-RS" sz="3000" b="1" i="0" u="none" strike="noStrike">
                <a:effectLst/>
                <a:latin typeface="Open Sans" panose="020B0606030504020204" pitchFamily="34" charset="0"/>
              </a:rPr>
              <a:t>Kako pronaći ciljane ključne reči za sajt?</a:t>
            </a:r>
            <a:br>
              <a:rPr lang="sr-Latn-RS" sz="3000" b="1" i="0" u="none" strike="noStrike">
                <a:effectLst/>
                <a:latin typeface="Open Sans" panose="020B0606030504020204" pitchFamily="34" charset="0"/>
              </a:rPr>
            </a:br>
            <a:endParaRPr lang="sr-Latn-RS" sz="3000"/>
          </a:p>
        </p:txBody>
      </p:sp>
      <p:sp>
        <p:nvSpPr>
          <p:cNvPr id="1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62A1AD14-00C5-5B30-5EFF-CE7F73B3F3EB}"/>
              </a:ext>
            </a:extLst>
          </p:cNvPr>
          <p:cNvSpPr>
            <a:spLocks noGrp="1"/>
          </p:cNvSpPr>
          <p:nvPr>
            <p:ph idx="1"/>
          </p:nvPr>
        </p:nvSpPr>
        <p:spPr>
          <a:xfrm>
            <a:off x="640080" y="2872899"/>
            <a:ext cx="4243589" cy="3320668"/>
          </a:xfrm>
        </p:spPr>
        <p:txBody>
          <a:bodyPr>
            <a:normAutofit/>
          </a:bodyPr>
          <a:lstStyle/>
          <a:p>
            <a:pPr fontAlgn="base"/>
            <a:r>
              <a:rPr lang="sr-Latn-RS" sz="2200" b="1" i="0" dirty="0">
                <a:effectLst/>
                <a:latin typeface="inherit"/>
              </a:rPr>
              <a:t>Istraživanje, pronalaženje, izbor i provera ključnih reči</a:t>
            </a:r>
            <a:r>
              <a:rPr lang="sr-Latn-RS" sz="2200" b="0" i="0" dirty="0">
                <a:effectLst/>
                <a:latin typeface="inherit"/>
              </a:rPr>
              <a:t> je prvi zadatak internet marketinga i SEO optimizacije sajtova. Bez njih nema uspešnog web sajta. </a:t>
            </a:r>
          </a:p>
          <a:p>
            <a:pPr fontAlgn="base"/>
            <a:r>
              <a:rPr lang="sr-Latn-RS" sz="2200" b="1" i="0" dirty="0">
                <a:effectLst/>
                <a:latin typeface="inherit"/>
              </a:rPr>
              <a:t>Najbolji besplatni SEO alati</a:t>
            </a:r>
            <a:r>
              <a:rPr lang="sr-Latn-RS" sz="2200" b="0" i="0" dirty="0">
                <a:effectLst/>
                <a:latin typeface="inherit"/>
              </a:rPr>
              <a:t> za istraživanje ključnih reči su Google </a:t>
            </a:r>
            <a:r>
              <a:rPr lang="sr-Latn-RS" sz="2200" b="0" i="0" u="none" strike="noStrike" dirty="0">
                <a:effectLst/>
                <a:latin typeface="inherit"/>
                <a:hlinkClick r:id="rId2"/>
              </a:rPr>
              <a:t>Planer ključnih reči</a:t>
            </a:r>
            <a:r>
              <a:rPr lang="sr-Latn-RS" sz="2200" b="0" i="0" dirty="0">
                <a:effectLst/>
                <a:latin typeface="inherit"/>
              </a:rPr>
              <a:t>, </a:t>
            </a:r>
            <a:r>
              <a:rPr lang="sr-Latn-RS" sz="2200" b="0" i="0" u="none" strike="noStrike" dirty="0" err="1">
                <a:effectLst/>
                <a:latin typeface="inherit"/>
                <a:hlinkClick r:id="rId3"/>
              </a:rPr>
              <a:t>SEMRush</a:t>
            </a:r>
            <a:r>
              <a:rPr lang="sr-Latn-RS" sz="2200" b="0" i="0" dirty="0">
                <a:effectLst/>
                <a:latin typeface="inherit"/>
              </a:rPr>
              <a:t> i mnogi drugi.</a:t>
            </a:r>
          </a:p>
          <a:p>
            <a:endParaRPr lang="sr-Latn-RS" sz="2200" dirty="0"/>
          </a:p>
        </p:txBody>
      </p:sp>
      <p:pic>
        <p:nvPicPr>
          <p:cNvPr id="5" name="Picture 4" descr="Sphere of mesh and nodes">
            <a:extLst>
              <a:ext uri="{FF2B5EF4-FFF2-40B4-BE49-F238E27FC236}">
                <a16:creationId xmlns:a16="http://schemas.microsoft.com/office/drawing/2014/main" id="{F654BA8A-AF38-DE53-CEB8-3EB910AA1510}"/>
              </a:ext>
            </a:extLst>
          </p:cNvPr>
          <p:cNvPicPr>
            <a:picLocks noChangeAspect="1"/>
          </p:cNvPicPr>
          <p:nvPr/>
        </p:nvPicPr>
        <p:blipFill rotWithShape="1">
          <a:blip r:embed="rId4"/>
          <a:srcRect l="24773"/>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263207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0710B215-9E1B-2CB0-9E58-78A1AEE23191}"/>
              </a:ext>
            </a:extLst>
          </p:cNvPr>
          <p:cNvSpPr>
            <a:spLocks noGrp="1"/>
          </p:cNvSpPr>
          <p:nvPr>
            <p:ph type="title"/>
          </p:nvPr>
        </p:nvSpPr>
        <p:spPr>
          <a:xfrm>
            <a:off x="838200" y="365125"/>
            <a:ext cx="10515600" cy="1325563"/>
          </a:xfrm>
        </p:spPr>
        <p:txBody>
          <a:bodyPr>
            <a:normAutofit/>
          </a:bodyPr>
          <a:lstStyle/>
          <a:p>
            <a:r>
              <a:rPr lang="sr-Latn-RS" sz="4200" b="1" i="0" u="none" strike="noStrike">
                <a:effectLst/>
                <a:latin typeface="Open Sans" panose="020B0606030504020204" pitchFamily="34" charset="0"/>
              </a:rPr>
              <a:t>Gustina ključnih reči</a:t>
            </a:r>
            <a:br>
              <a:rPr lang="sr-Latn-RS" sz="4200" b="1" i="0" u="none" strike="noStrike">
                <a:effectLst/>
                <a:latin typeface="Open Sans" panose="020B0606030504020204" pitchFamily="34" charset="0"/>
              </a:rPr>
            </a:br>
            <a:endParaRPr lang="sr-Latn-RS" sz="4200"/>
          </a:p>
        </p:txBody>
      </p:sp>
      <p:sp>
        <p:nvSpPr>
          <p:cNvPr id="12"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31DC5C9D-C6E2-F870-9888-2AC6AC6BB9F4}"/>
              </a:ext>
            </a:extLst>
          </p:cNvPr>
          <p:cNvSpPr>
            <a:spLocks noGrp="1"/>
          </p:cNvSpPr>
          <p:nvPr>
            <p:ph idx="1"/>
          </p:nvPr>
        </p:nvSpPr>
        <p:spPr>
          <a:xfrm>
            <a:off x="838200" y="1929384"/>
            <a:ext cx="10515600" cy="4251960"/>
          </a:xfrm>
        </p:spPr>
        <p:txBody>
          <a:bodyPr>
            <a:normAutofit/>
          </a:bodyPr>
          <a:lstStyle/>
          <a:p>
            <a:pPr fontAlgn="base"/>
            <a:r>
              <a:rPr lang="sr-Latn-RS" sz="2200" b="1" i="0">
                <a:effectLst/>
                <a:latin typeface="inherit"/>
              </a:rPr>
              <a:t>Za dobar SEO</a:t>
            </a:r>
            <a:r>
              <a:rPr lang="sr-Latn-RS" sz="2200" b="0" i="0">
                <a:effectLst/>
                <a:latin typeface="Arimo"/>
              </a:rPr>
              <a:t> moramo na svakih 100 reču jednom upotrebiti glavnu ključnu reč. Za proveru gustine ključnih reči postoje </a:t>
            </a:r>
            <a:r>
              <a:rPr lang="sr-Latn-RS" sz="2200" b="0" i="1">
                <a:effectLst/>
                <a:latin typeface="inherit"/>
              </a:rPr>
              <a:t>besplatni SEO alati</a:t>
            </a:r>
            <a:r>
              <a:rPr lang="sr-Latn-RS" sz="2200" b="0" i="0">
                <a:effectLst/>
                <a:latin typeface="Arimo"/>
              </a:rPr>
              <a:t>, na primer </a:t>
            </a:r>
            <a:r>
              <a:rPr lang="sr-Latn-RS" sz="2200" b="0" i="0" u="none" strike="noStrike">
                <a:effectLst/>
                <a:latin typeface="Arimo"/>
                <a:hlinkClick r:id="rId2"/>
              </a:rPr>
              <a:t>smallseotools</a:t>
            </a:r>
            <a:r>
              <a:rPr lang="sr-Latn-RS" sz="2200" b="0" i="0">
                <a:effectLst/>
                <a:latin typeface="Arimo"/>
              </a:rPr>
              <a:t>.</a:t>
            </a:r>
          </a:p>
          <a:p>
            <a:pPr fontAlgn="base"/>
            <a:r>
              <a:rPr lang="sr-Latn-RS" sz="2200" b="1" i="0">
                <a:effectLst/>
                <a:latin typeface="inherit"/>
              </a:rPr>
              <a:t>Provera gustine ključnih reči</a:t>
            </a:r>
            <a:r>
              <a:rPr lang="sr-Latn-RS" sz="2200" b="0" i="0">
                <a:effectLst/>
                <a:latin typeface="Arimo"/>
              </a:rPr>
              <a:t> (</a:t>
            </a:r>
            <a:r>
              <a:rPr lang="sr-Latn-RS" sz="2200" b="0" i="1">
                <a:effectLst/>
                <a:latin typeface="inherit"/>
              </a:rPr>
              <a:t>keyword density</a:t>
            </a:r>
            <a:r>
              <a:rPr lang="sr-Latn-RS" sz="2200" b="0" i="0">
                <a:effectLst/>
                <a:latin typeface="Arimo"/>
              </a:rPr>
              <a:t>) se odnosi samo na glavnu ključnu reč.</a:t>
            </a:r>
          </a:p>
          <a:p>
            <a:pPr fontAlgn="base"/>
            <a:r>
              <a:rPr lang="sr-Latn-RS" sz="2200" b="1" i="0">
                <a:effectLst/>
                <a:latin typeface="inherit"/>
              </a:rPr>
              <a:t>Izračunajte sami gustinu ključne reči</a:t>
            </a:r>
            <a:r>
              <a:rPr lang="sr-Latn-RS" sz="2200" b="0" i="0">
                <a:effectLst/>
                <a:latin typeface="Arimo"/>
              </a:rPr>
              <a:t> koju ste kao glavnu ili primarnu upotrebili za vašu web stranicu (procenat javljanja u odnosu na broj reči u tekstu), </a:t>
            </a:r>
            <a:r>
              <a:rPr lang="sr-Latn-RS" sz="2200" b="1" i="0">
                <a:effectLst/>
                <a:latin typeface="inherit"/>
              </a:rPr>
              <a:t>po sledećoj formuli</a:t>
            </a:r>
            <a:r>
              <a:rPr lang="sr-Latn-RS" sz="2200" b="0" i="0">
                <a:effectLst/>
                <a:latin typeface="Arimo"/>
              </a:rPr>
              <a:t>:</a:t>
            </a:r>
          </a:p>
          <a:p>
            <a:pPr fontAlgn="base"/>
            <a:r>
              <a:rPr lang="sr-Latn-RS" sz="2200" b="1" i="0">
                <a:effectLst/>
                <a:latin typeface="inherit"/>
              </a:rPr>
              <a:t>% gustine = Broj glavne ključne reči</a:t>
            </a:r>
            <a:r>
              <a:rPr lang="sr-Latn-RS" sz="2200" b="0" i="0">
                <a:effectLst/>
                <a:latin typeface="Arimo"/>
              </a:rPr>
              <a:t> / </a:t>
            </a:r>
            <a:r>
              <a:rPr lang="sr-Latn-RS" sz="2200" b="1" i="0">
                <a:effectLst/>
                <a:latin typeface="inherit"/>
              </a:rPr>
              <a:t>broj svih reči</a:t>
            </a:r>
            <a:r>
              <a:rPr lang="sr-Latn-RS" sz="2200" b="0" i="0">
                <a:effectLst/>
                <a:latin typeface="Arimo"/>
              </a:rPr>
              <a:t> x </a:t>
            </a:r>
            <a:r>
              <a:rPr lang="sr-Latn-RS" sz="2200" b="1" i="0">
                <a:effectLst/>
                <a:latin typeface="inherit"/>
              </a:rPr>
              <a:t>100.</a:t>
            </a:r>
            <a:endParaRPr lang="sr-Latn-RS" sz="2200" b="0" i="0">
              <a:effectLst/>
              <a:latin typeface="Arimo"/>
            </a:endParaRPr>
          </a:p>
          <a:p>
            <a:pPr fontAlgn="base"/>
            <a:r>
              <a:rPr lang="sr-Latn-RS" sz="2200" b="1" i="0">
                <a:effectLst/>
                <a:latin typeface="inherit"/>
              </a:rPr>
              <a:t>Ukupan broj reči</a:t>
            </a:r>
            <a:r>
              <a:rPr lang="sr-Latn-RS" sz="2200" b="0" i="0">
                <a:effectLst/>
                <a:latin typeface="Arimo"/>
              </a:rPr>
              <a:t> možete videti u donjem levom uglu Word dokumenta. Po SEO pravilima dobijeni rezultat za gustinu glavne ključne reči treba da bude između 0,6 i 2,5%.</a:t>
            </a:r>
          </a:p>
          <a:p>
            <a:pPr fontAlgn="base"/>
            <a:r>
              <a:rPr lang="sr-Latn-RS" sz="2200" b="1" i="0">
                <a:effectLst/>
                <a:latin typeface="inherit"/>
              </a:rPr>
              <a:t>SAVET:</a:t>
            </a:r>
            <a:r>
              <a:rPr lang="sr-Latn-RS" sz="2200" b="0" i="0">
                <a:effectLst/>
                <a:latin typeface="Arimo"/>
              </a:rPr>
              <a:t> Koristite logičan tok misli, pratite sled rečenica i razvijajte ideju u sadržaju oko glavne ključne reči! Ako vam rečenica sa ključnom reči ne zvuči prirodno, podesite je.</a:t>
            </a:r>
          </a:p>
          <a:p>
            <a:endParaRPr lang="sr-Latn-RS" sz="2200"/>
          </a:p>
        </p:txBody>
      </p:sp>
    </p:spTree>
    <p:extLst>
      <p:ext uri="{BB962C8B-B14F-4D97-AF65-F5344CB8AC3E}">
        <p14:creationId xmlns:p14="http://schemas.microsoft.com/office/powerpoint/2010/main" val="2351735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26AC7E6-250B-9BBA-D229-CF2E276E1CF1}"/>
              </a:ext>
            </a:extLst>
          </p:cNvPr>
          <p:cNvSpPr>
            <a:spLocks noGrp="1"/>
          </p:cNvSpPr>
          <p:nvPr>
            <p:ph type="title"/>
          </p:nvPr>
        </p:nvSpPr>
        <p:spPr/>
        <p:txBody>
          <a:bodyPr/>
          <a:lstStyle/>
          <a:p>
            <a:r>
              <a:rPr lang="sr-Latn-RS" dirty="0"/>
              <a:t>definicija</a:t>
            </a:r>
          </a:p>
        </p:txBody>
      </p:sp>
      <p:graphicFrame>
        <p:nvGraphicFramePr>
          <p:cNvPr id="5" name="Čuvar mesta za sadržaj 2">
            <a:extLst>
              <a:ext uri="{FF2B5EF4-FFF2-40B4-BE49-F238E27FC236}">
                <a16:creationId xmlns:a16="http://schemas.microsoft.com/office/drawing/2014/main" id="{39993670-4FF3-7240-3D80-C5BF4E30810C}"/>
              </a:ext>
            </a:extLst>
          </p:cNvPr>
          <p:cNvGraphicFramePr>
            <a:graphicFrameLocks noGrp="1"/>
          </p:cNvGraphicFramePr>
          <p:nvPr>
            <p:ph idx="1"/>
            <p:extLst>
              <p:ext uri="{D42A27DB-BD31-4B8C-83A1-F6EECF244321}">
                <p14:modId xmlns:p14="http://schemas.microsoft.com/office/powerpoint/2010/main" val="1012499975"/>
              </p:ext>
            </p:extLst>
          </p:nvPr>
        </p:nvGraphicFramePr>
        <p:xfrm>
          <a:off x="838200" y="1585480"/>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552761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430B28ED-780F-6399-9472-C152F5F8254B}"/>
              </a:ext>
            </a:extLst>
          </p:cNvPr>
          <p:cNvSpPr>
            <a:spLocks noGrp="1"/>
          </p:cNvSpPr>
          <p:nvPr>
            <p:ph type="title"/>
          </p:nvPr>
        </p:nvSpPr>
        <p:spPr>
          <a:xfrm>
            <a:off x="838200" y="365125"/>
            <a:ext cx="10515600" cy="1325563"/>
          </a:xfrm>
        </p:spPr>
        <p:txBody>
          <a:bodyPr>
            <a:normAutofit/>
          </a:bodyPr>
          <a:lstStyle/>
          <a:p>
            <a:r>
              <a:rPr lang="sr-Latn-RS" sz="4200" b="1" i="0" u="none" strike="noStrike">
                <a:effectLst/>
                <a:latin typeface="Open Sans" panose="020B0606030504020204" pitchFamily="34" charset="0"/>
              </a:rPr>
              <a:t>Podudaranja ključnih reči</a:t>
            </a:r>
            <a:br>
              <a:rPr lang="sr-Latn-RS" sz="4200" b="1" i="0" u="none" strike="noStrike">
                <a:effectLst/>
                <a:latin typeface="Open Sans" panose="020B0606030504020204" pitchFamily="34" charset="0"/>
              </a:rPr>
            </a:br>
            <a:endParaRPr lang="sr-Latn-RS" sz="4200"/>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7DC6A2D9-BA69-D2F9-8469-21CAEB084FA5}"/>
              </a:ext>
            </a:extLst>
          </p:cNvPr>
          <p:cNvSpPr>
            <a:spLocks noGrp="1"/>
          </p:cNvSpPr>
          <p:nvPr>
            <p:ph idx="1"/>
          </p:nvPr>
        </p:nvSpPr>
        <p:spPr>
          <a:xfrm>
            <a:off x="838200" y="1929384"/>
            <a:ext cx="10515600" cy="4251960"/>
          </a:xfrm>
        </p:spPr>
        <p:txBody>
          <a:bodyPr>
            <a:normAutofit/>
          </a:bodyPr>
          <a:lstStyle/>
          <a:p>
            <a:pPr fontAlgn="base"/>
            <a:r>
              <a:rPr lang="sr-Latn-RS" sz="2200" b="1" i="0">
                <a:effectLst/>
                <a:latin typeface="inherit"/>
              </a:rPr>
              <a:t>Široko podudaranje</a:t>
            </a:r>
            <a:r>
              <a:rPr lang="sr-Latn-RS" sz="2200" b="0" i="0">
                <a:effectLst/>
                <a:latin typeface="Arimo"/>
              </a:rPr>
              <a:t> (eng. </a:t>
            </a:r>
            <a:r>
              <a:rPr lang="sr-Latn-RS" sz="2200" b="0" i="1">
                <a:effectLst/>
                <a:latin typeface="inherit"/>
              </a:rPr>
              <a:t>Broad Match</a:t>
            </a:r>
            <a:r>
              <a:rPr lang="sr-Latn-RS" sz="2200" b="0" i="0">
                <a:effectLst/>
                <a:latin typeface="Arimo"/>
              </a:rPr>
              <a:t>) omogućava dosezanje najšire publike tako što su u rezultatima pretrage za ključnu reč uključene i njene varijacije, slične fraze, oblici u jednini i množini, pravopisne greške, sinonimi itd. Više o </a:t>
            </a:r>
            <a:r>
              <a:rPr lang="sr-Latn-RS" sz="2200" b="0" i="0" u="none" strike="noStrike">
                <a:effectLst/>
                <a:latin typeface="Arimo"/>
                <a:hlinkClick r:id="rId2"/>
              </a:rPr>
              <a:t>opcijama podudaranja ključnih reči</a:t>
            </a:r>
            <a:r>
              <a:rPr lang="sr-Latn-RS" sz="2200" b="0" i="0">
                <a:effectLst/>
                <a:latin typeface="Arimo"/>
              </a:rPr>
              <a:t>.</a:t>
            </a:r>
          </a:p>
          <a:p>
            <a:pPr fontAlgn="base"/>
            <a:r>
              <a:rPr lang="sr-Latn-RS" sz="2200" b="1" i="0">
                <a:effectLst/>
                <a:latin typeface="inherit"/>
              </a:rPr>
              <a:t>Podudaranje fraze ili izraza</a:t>
            </a:r>
            <a:r>
              <a:rPr lang="sr-Latn-RS" sz="2200" b="0" i="0">
                <a:effectLst/>
                <a:latin typeface="Arimo"/>
              </a:rPr>
              <a:t> (eng. </a:t>
            </a:r>
            <a:r>
              <a:rPr lang="sr-Latn-RS" sz="2200" b="0" i="1">
                <a:effectLst/>
                <a:latin typeface="inherit"/>
              </a:rPr>
              <a:t>Phrase Match</a:t>
            </a:r>
            <a:r>
              <a:rPr lang="sr-Latn-RS" sz="2200" b="0" i="0">
                <a:effectLst/>
                <a:latin typeface="Arimo"/>
              </a:rPr>
              <a:t>) može biti delimično i potpuno.</a:t>
            </a:r>
          </a:p>
          <a:p>
            <a:pPr fontAlgn="base"/>
            <a:r>
              <a:rPr lang="sr-Latn-RS" sz="2200" b="1" i="0">
                <a:effectLst/>
                <a:latin typeface="inherit"/>
              </a:rPr>
              <a:t>Delimično podudaranje</a:t>
            </a:r>
            <a:r>
              <a:rPr lang="sr-Latn-RS" sz="2200" b="0" i="0">
                <a:effectLst/>
                <a:latin typeface="Arimo"/>
              </a:rPr>
              <a:t> u rezultatima izlistava varijacije sa dodacima ispred ili iza ključne fraze. Ne uvažava promenu u redosledu reči u frazi. Ključna reč se stavlja u navode („“).</a:t>
            </a:r>
          </a:p>
          <a:p>
            <a:pPr fontAlgn="base"/>
            <a:r>
              <a:rPr lang="sr-Latn-RS" sz="2200" b="1" i="0">
                <a:effectLst/>
                <a:latin typeface="inherit"/>
              </a:rPr>
              <a:t>Potpuno podudaranje</a:t>
            </a:r>
            <a:r>
              <a:rPr lang="sr-Latn-RS" sz="2200" b="0" i="0">
                <a:effectLst/>
                <a:latin typeface="Arimo"/>
              </a:rPr>
              <a:t> daje samo rezultate sa bliskim varijacijama i tačnim podudaranjem. Prihvata i promenjen red reči ako ne menja značenje. Ključna reč se stavlja u zagrade.</a:t>
            </a:r>
          </a:p>
          <a:p>
            <a:endParaRPr lang="sr-Latn-RS" sz="2200"/>
          </a:p>
        </p:txBody>
      </p:sp>
    </p:spTree>
    <p:extLst>
      <p:ext uri="{BB962C8B-B14F-4D97-AF65-F5344CB8AC3E}">
        <p14:creationId xmlns:p14="http://schemas.microsoft.com/office/powerpoint/2010/main" val="2140136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5E319F62-B681-D2D2-62EF-6D31913BCCDD}"/>
              </a:ext>
            </a:extLst>
          </p:cNvPr>
          <p:cNvSpPr>
            <a:spLocks noGrp="1"/>
          </p:cNvSpPr>
          <p:nvPr>
            <p:ph type="title"/>
          </p:nvPr>
        </p:nvSpPr>
        <p:spPr>
          <a:xfrm>
            <a:off x="838200" y="365125"/>
            <a:ext cx="10515600" cy="1325563"/>
          </a:xfrm>
        </p:spPr>
        <p:txBody>
          <a:bodyPr>
            <a:normAutofit/>
          </a:bodyPr>
          <a:lstStyle/>
          <a:p>
            <a:r>
              <a:rPr lang="sr-Latn-RS" sz="4200" b="1" i="0" u="none" strike="noStrike">
                <a:effectLst/>
                <a:latin typeface="Open Sans" panose="020B0606030504020204" pitchFamily="34" charset="0"/>
              </a:rPr>
              <a:t>Pravilna i nepravilna upotreba glavnih ključnih reči</a:t>
            </a:r>
            <a:endParaRPr lang="sr-Latn-RS" sz="4200"/>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E61909F2-92C3-366C-1A99-BCD9A1A45786}"/>
              </a:ext>
            </a:extLst>
          </p:cNvPr>
          <p:cNvSpPr>
            <a:spLocks noGrp="1"/>
          </p:cNvSpPr>
          <p:nvPr>
            <p:ph idx="1"/>
          </p:nvPr>
        </p:nvSpPr>
        <p:spPr>
          <a:xfrm>
            <a:off x="838200" y="1929384"/>
            <a:ext cx="10515600" cy="4251960"/>
          </a:xfrm>
        </p:spPr>
        <p:txBody>
          <a:bodyPr>
            <a:normAutofit/>
          </a:bodyPr>
          <a:lstStyle/>
          <a:p>
            <a:pPr fontAlgn="base"/>
            <a:endParaRPr lang="sr-Latn-RS" sz="1700" b="1" i="0" u="none" strike="noStrike">
              <a:effectLst/>
              <a:latin typeface="Open Sans" panose="020B0606030504020204" pitchFamily="34" charset="0"/>
            </a:endParaRPr>
          </a:p>
          <a:p>
            <a:pPr fontAlgn="base"/>
            <a:r>
              <a:rPr lang="sr-Latn-RS" sz="1700" b="1" i="0">
                <a:effectLst/>
                <a:latin typeface="inherit"/>
              </a:rPr>
              <a:t>Studija slučaja:</a:t>
            </a:r>
            <a:endParaRPr lang="sr-Latn-RS" sz="1700" b="0" i="0">
              <a:effectLst/>
              <a:latin typeface="inherit"/>
            </a:endParaRPr>
          </a:p>
          <a:p>
            <a:pPr fontAlgn="base"/>
            <a:r>
              <a:rPr lang="sr-Latn-RS" sz="1700" b="0" i="0">
                <a:effectLst/>
                <a:latin typeface="inherit"/>
              </a:rPr>
              <a:t>Klijent je insistirao na ključnoj frazi „x-sa-c-umesto-ć“ koja ima 10x više pretraga od iste fraze sa slovom „ć“. Sajt je godinama bio na prvoj poziciji za tu glavnu ključnu reč.</a:t>
            </a:r>
          </a:p>
          <a:p>
            <a:pPr fontAlgn="base"/>
            <a:r>
              <a:rPr lang="sr-Latn-RS" sz="1700" b="0" i="0">
                <a:effectLst/>
                <a:latin typeface="inherit"/>
              </a:rPr>
              <a:t>Nakon jednog ažuriranja </a:t>
            </a:r>
            <a:r>
              <a:rPr lang="sr-Latn-RS" sz="1700" b="0" i="0" u="none" strike="noStrike">
                <a:effectLst/>
                <a:latin typeface="inherit"/>
                <a:hlinkClick r:id="rId2"/>
              </a:rPr>
              <a:t>Google algoritama</a:t>
            </a:r>
            <a:r>
              <a:rPr lang="sr-Latn-RS" sz="1700" b="0" i="0">
                <a:effectLst/>
                <a:latin typeface="inherit"/>
              </a:rPr>
              <a:t> sajt je izgubio tu poziciju. Klijent želi da se vrati na prvu poziciju </a:t>
            </a:r>
            <a:r>
              <a:rPr lang="sr-Latn-RS" sz="1700" b="1" i="0">
                <a:effectLst/>
                <a:latin typeface="inherit"/>
              </a:rPr>
              <a:t>za tu istu ključnu reč</a:t>
            </a:r>
            <a:r>
              <a:rPr lang="sr-Latn-RS" sz="1700" b="0" i="0">
                <a:effectLst/>
                <a:latin typeface="inherit"/>
              </a:rPr>
              <a:t>.</a:t>
            </a:r>
          </a:p>
          <a:p>
            <a:pPr fontAlgn="base"/>
            <a:r>
              <a:rPr lang="sr-Latn-RS" sz="1700" b="1" i="0">
                <a:effectLst/>
                <a:latin typeface="inherit"/>
              </a:rPr>
              <a:t>Kada i kako je nastao problem?</a:t>
            </a:r>
            <a:endParaRPr lang="sr-Latn-RS" sz="1700" b="0" i="0">
              <a:effectLst/>
              <a:latin typeface="inherit"/>
            </a:endParaRPr>
          </a:p>
          <a:p>
            <a:pPr fontAlgn="base"/>
            <a:r>
              <a:rPr lang="sr-Latn-RS" sz="1700" b="0" i="0">
                <a:effectLst/>
                <a:latin typeface="inherit"/>
              </a:rPr>
              <a:t>Kada je korisnik unosio u pretraživač pomenutu ključnu reč, Google je razumeo njegove namere i izlistavao sadržaje sa jednim i drugim slovom. Dakle, Google je pokazao da ima </a:t>
            </a:r>
            <a:r>
              <a:rPr lang="sr-Latn-RS" sz="1700" b="1" i="0">
                <a:effectLst/>
                <a:latin typeface="inherit"/>
              </a:rPr>
              <a:t>razumevanja za korisnika</a:t>
            </a:r>
            <a:r>
              <a:rPr lang="sr-Latn-RS" sz="1700" b="0" i="0">
                <a:effectLst/>
                <a:latin typeface="inherit"/>
              </a:rPr>
              <a:t> svojih usluga.</a:t>
            </a:r>
          </a:p>
          <a:p>
            <a:pPr fontAlgn="base"/>
            <a:r>
              <a:rPr lang="sr-Latn-RS" sz="1700" b="0" i="0">
                <a:effectLst/>
                <a:latin typeface="inherit"/>
              </a:rPr>
              <a:t>S druge strane, Google</a:t>
            </a:r>
            <a:r>
              <a:rPr lang="sr-Latn-RS" sz="1700" b="1" i="0">
                <a:effectLst/>
                <a:latin typeface="inherit"/>
              </a:rPr>
              <a:t> je prestao da ima razumevanja</a:t>
            </a:r>
            <a:r>
              <a:rPr lang="sr-Latn-RS" sz="1700" b="0" i="0">
                <a:effectLst/>
                <a:latin typeface="inherit"/>
              </a:rPr>
              <a:t> za ljude koji korisnicima nude sadržaje u kojima namerno prave pravopisne i slične greške kako bi se bolje rangirali!</a:t>
            </a:r>
          </a:p>
          <a:p>
            <a:pPr fontAlgn="base"/>
            <a:r>
              <a:rPr lang="sr-Latn-RS" sz="1700" b="0" i="0">
                <a:effectLst/>
                <a:latin typeface="inherit"/>
              </a:rPr>
              <a:t>Klijentov sajt je izgubio prvu poziciju zbog </a:t>
            </a:r>
            <a:r>
              <a:rPr lang="sr-Latn-RS" sz="1700" b="0" i="1">
                <a:effectLst/>
                <a:latin typeface="inherit"/>
              </a:rPr>
              <a:t>insistiranja na neprirodnoj ključnoj frazi </a:t>
            </a:r>
            <a:r>
              <a:rPr lang="sr-Latn-RS" sz="1700" b="0" i="0">
                <a:effectLst/>
                <a:latin typeface="inherit"/>
              </a:rPr>
              <a:t>koja, sa „c“ umesto „ć“, </a:t>
            </a:r>
            <a:r>
              <a:rPr lang="sr-Latn-RS" sz="1700" b="1" i="0">
                <a:effectLst/>
                <a:latin typeface="inherit"/>
              </a:rPr>
              <a:t>nije relevantna ključna reč</a:t>
            </a:r>
            <a:r>
              <a:rPr lang="sr-Latn-RS" sz="1700" b="0" i="0">
                <a:effectLst/>
                <a:latin typeface="inherit"/>
              </a:rPr>
              <a:t>. Na unetu ključnu reči sa „c“ Google je u vrh postavio sajt koji u istoj frazi ima „ć“, jer je to </a:t>
            </a:r>
            <a:r>
              <a:rPr lang="sr-Latn-RS" sz="1700" b="1" i="0">
                <a:effectLst/>
                <a:latin typeface="inherit"/>
              </a:rPr>
              <a:t>prirodnije</a:t>
            </a:r>
            <a:r>
              <a:rPr lang="sr-Latn-RS" sz="1700" b="0" i="0">
                <a:effectLst/>
                <a:latin typeface="inherit"/>
              </a:rPr>
              <a:t> i primerenije novim pravilima.</a:t>
            </a:r>
          </a:p>
          <a:p>
            <a:endParaRPr lang="sr-Latn-RS" sz="1700"/>
          </a:p>
        </p:txBody>
      </p:sp>
    </p:spTree>
    <p:extLst>
      <p:ext uri="{BB962C8B-B14F-4D97-AF65-F5344CB8AC3E}">
        <p14:creationId xmlns:p14="http://schemas.microsoft.com/office/powerpoint/2010/main" val="2449027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689B56F5-15DD-9939-DACA-A072A9B78B88}"/>
              </a:ext>
            </a:extLst>
          </p:cNvPr>
          <p:cNvSpPr>
            <a:spLocks noGrp="1"/>
          </p:cNvSpPr>
          <p:nvPr>
            <p:ph type="title"/>
          </p:nvPr>
        </p:nvSpPr>
        <p:spPr>
          <a:xfrm>
            <a:off x="572493" y="238539"/>
            <a:ext cx="11018520" cy="1434415"/>
          </a:xfrm>
        </p:spPr>
        <p:txBody>
          <a:bodyPr anchor="b">
            <a:normAutofit/>
          </a:bodyPr>
          <a:lstStyle/>
          <a:p>
            <a:r>
              <a:rPr lang="sr-Latn-RS" sz="4600" b="1" i="0" u="none" strike="noStrike">
                <a:effectLst/>
                <a:latin typeface="Open Sans" panose="020B0606030504020204" pitchFamily="34" charset="0"/>
              </a:rPr>
              <a:t>Kanibalizacija ključnih reči?</a:t>
            </a:r>
            <a:br>
              <a:rPr lang="sr-Latn-RS" sz="4600" b="1" i="0" u="none" strike="noStrike">
                <a:effectLst/>
                <a:latin typeface="Open Sans" panose="020B0606030504020204" pitchFamily="34" charset="0"/>
              </a:rPr>
            </a:br>
            <a:endParaRPr lang="sr-Latn-RS" sz="4600"/>
          </a:p>
        </p:txBody>
      </p:sp>
      <p:sp>
        <p:nvSpPr>
          <p:cNvPr id="9225"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B72412B3-0943-19D5-7A22-4E3407DBDD4E}"/>
              </a:ext>
            </a:extLst>
          </p:cNvPr>
          <p:cNvSpPr>
            <a:spLocks noGrp="1"/>
          </p:cNvSpPr>
          <p:nvPr>
            <p:ph idx="1"/>
          </p:nvPr>
        </p:nvSpPr>
        <p:spPr>
          <a:xfrm>
            <a:off x="572493" y="2071316"/>
            <a:ext cx="6713552" cy="4119172"/>
          </a:xfrm>
        </p:spPr>
        <p:txBody>
          <a:bodyPr anchor="t">
            <a:normAutofit/>
          </a:bodyPr>
          <a:lstStyle/>
          <a:p>
            <a:pPr fontAlgn="base"/>
            <a:r>
              <a:rPr lang="sr-Latn-RS" sz="2000" b="1" i="0">
                <a:effectLst/>
                <a:latin typeface="inherit"/>
              </a:rPr>
              <a:t>Kanibalizam ključnih reči</a:t>
            </a:r>
            <a:r>
              <a:rPr lang="sr-Latn-RS" sz="2000" b="0" i="0">
                <a:effectLst/>
                <a:latin typeface="inherit"/>
              </a:rPr>
              <a:t> (</a:t>
            </a:r>
            <a:r>
              <a:rPr lang="sr-Latn-RS" sz="2000" b="0" i="1" u="none" strike="noStrike">
                <a:effectLst/>
                <a:latin typeface="inherit"/>
                <a:hlinkClick r:id="rId2"/>
              </a:rPr>
              <a:t>keyword cannibalism</a:t>
            </a:r>
            <a:r>
              <a:rPr lang="sr-Latn-RS" sz="2000" b="0" i="0">
                <a:effectLst/>
                <a:latin typeface="inherit"/>
              </a:rPr>
              <a:t>) je pojava koja može da nastane na vašoj veb lokaciji kada postove ili web stranice rangirate za isti ili sličan upit (upotrebite iste ili jako slične ključne reči). </a:t>
            </a:r>
          </a:p>
          <a:p>
            <a:pPr fontAlgn="base"/>
            <a:r>
              <a:rPr lang="sr-Latn-RS" sz="2000" b="0" i="0">
                <a:effectLst/>
                <a:latin typeface="inherit"/>
              </a:rPr>
              <a:t>U tom slučaju otvarate mogućnost da oni jedni drugima „pojedu“ šanse za dobro rangiranje u rezultatima pretrage ciljanog upita.</a:t>
            </a:r>
          </a:p>
          <a:p>
            <a:pPr marL="0" indent="0" fontAlgn="base">
              <a:buNone/>
            </a:pPr>
            <a:r>
              <a:rPr lang="sr-Latn-RS" sz="2000" b="1" i="0" u="none" strike="noStrike">
                <a:effectLst/>
                <a:latin typeface="Open Sans" panose="020B0606030504020204" pitchFamily="34" charset="0"/>
              </a:rPr>
              <a:t>Zašto je kanibalizam ključnih reči loša za vaš sajt?</a:t>
            </a:r>
          </a:p>
          <a:p>
            <a:pPr fontAlgn="base"/>
            <a:r>
              <a:rPr lang="sr-Latn-RS" sz="2000" b="0" i="0">
                <a:effectLst/>
                <a:latin typeface="inherit"/>
              </a:rPr>
              <a:t>Kada imate dve stranice sajta koje govore o istoj temi sa istim (ili skoro istim) ključnim rečima, Google ne može da jasno odredi koja od njih je važnija, pa ih obe rangira niže u odnosu na rang koji zaslužuju.</a:t>
            </a:r>
          </a:p>
          <a:p>
            <a:endParaRPr lang="sr-Latn-RS" sz="2000"/>
          </a:p>
        </p:txBody>
      </p:sp>
      <p:pic>
        <p:nvPicPr>
          <p:cNvPr id="9218" name="Picture 2" descr="Keyword Cannibalization: What It (Really) Is &amp; How to Fix It">
            <a:extLst>
              <a:ext uri="{FF2B5EF4-FFF2-40B4-BE49-F238E27FC236}">
                <a16:creationId xmlns:a16="http://schemas.microsoft.com/office/drawing/2014/main" id="{A5CA7B81-739D-B836-75E3-188E20FF60E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28" r="47367" b="3"/>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23134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C2DFEFE4-114F-7226-66FC-1069F61AD89D}"/>
              </a:ext>
            </a:extLst>
          </p:cNvPr>
          <p:cNvSpPr>
            <a:spLocks noGrp="1"/>
          </p:cNvSpPr>
          <p:nvPr>
            <p:ph type="title"/>
          </p:nvPr>
        </p:nvSpPr>
        <p:spPr>
          <a:xfrm>
            <a:off x="630936" y="640080"/>
            <a:ext cx="4818888" cy="1481328"/>
          </a:xfrm>
        </p:spPr>
        <p:txBody>
          <a:bodyPr anchor="b">
            <a:normAutofit/>
          </a:bodyPr>
          <a:lstStyle/>
          <a:p>
            <a:r>
              <a:rPr lang="sr-Latn-RS" sz="2600" b="1" i="0" u="none" strike="noStrike">
                <a:effectLst/>
                <a:latin typeface="Open Sans" panose="020B0606030504020204" pitchFamily="34" charset="0"/>
              </a:rPr>
              <a:t>Kako se pronalaze ključne reči podložne kanibalizaciji?</a:t>
            </a:r>
            <a:br>
              <a:rPr lang="sr-Latn-RS" sz="2600" b="1" i="0" u="none" strike="noStrike">
                <a:effectLst/>
                <a:latin typeface="Open Sans" panose="020B0606030504020204" pitchFamily="34" charset="0"/>
              </a:rPr>
            </a:br>
            <a:endParaRPr lang="sr-Latn-RS" sz="2600"/>
          </a:p>
        </p:txBody>
      </p:sp>
      <p:sp>
        <p:nvSpPr>
          <p:cNvPr id="10249"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D8D87A6E-5B79-4CF7-E2B4-58D896B58123}"/>
              </a:ext>
            </a:extLst>
          </p:cNvPr>
          <p:cNvSpPr>
            <a:spLocks noGrp="1"/>
          </p:cNvSpPr>
          <p:nvPr>
            <p:ph idx="1"/>
          </p:nvPr>
        </p:nvSpPr>
        <p:spPr>
          <a:xfrm>
            <a:off x="630936" y="2660904"/>
            <a:ext cx="4818888" cy="3547872"/>
          </a:xfrm>
        </p:spPr>
        <p:txBody>
          <a:bodyPr anchor="t">
            <a:normAutofit/>
          </a:bodyPr>
          <a:lstStyle/>
          <a:p>
            <a:pPr fontAlgn="base">
              <a:buFont typeface="+mj-lt"/>
              <a:buAutoNum type="arabicPeriod"/>
            </a:pPr>
            <a:r>
              <a:rPr lang="sr-Latn-RS" sz="1700" b="0" i="0" dirty="0">
                <a:effectLst/>
                <a:latin typeface="Arimo"/>
              </a:rPr>
              <a:t>Pretražite vaš sajt i pronađite glavne ključne reči za koje mislite da su mogle dati bolje rezultate.</a:t>
            </a:r>
          </a:p>
          <a:p>
            <a:pPr fontAlgn="base">
              <a:buFont typeface="+mj-lt"/>
              <a:buAutoNum type="arabicPeriod"/>
            </a:pPr>
            <a:r>
              <a:rPr lang="sr-Latn-RS" sz="1700" b="0" i="0" dirty="0">
                <a:effectLst/>
                <a:latin typeface="Arimo"/>
              </a:rPr>
              <a:t>U adresno polje pregledača upišite ih i proverite jednu po jednu, ovako: </a:t>
            </a:r>
            <a:r>
              <a:rPr lang="sr-Latn-RS" sz="1700" b="0" i="1" dirty="0" err="1">
                <a:effectLst/>
                <a:latin typeface="inherit"/>
              </a:rPr>
              <a:t>site:vašsajt.com</a:t>
            </a:r>
            <a:r>
              <a:rPr lang="sr-Latn-RS" sz="1700" b="0" i="1" dirty="0">
                <a:effectLst/>
                <a:latin typeface="inherit"/>
              </a:rPr>
              <a:t> ključna reč za proveru</a:t>
            </a:r>
            <a:br>
              <a:rPr lang="sr-Latn-RS" sz="1700" b="0" i="1" dirty="0">
                <a:effectLst/>
                <a:latin typeface="inherit"/>
              </a:rPr>
            </a:br>
            <a:endParaRPr lang="sr-Latn-RS" sz="1700" b="0" i="0" dirty="0">
              <a:effectLst/>
              <a:latin typeface="Arimo"/>
            </a:endParaRPr>
          </a:p>
          <a:p>
            <a:pPr fontAlgn="base">
              <a:buFont typeface="+mj-lt"/>
              <a:buAutoNum type="arabicPeriod"/>
            </a:pPr>
            <a:r>
              <a:rPr lang="sr-Latn-RS" sz="1700" b="0" i="0" dirty="0">
                <a:effectLst/>
                <a:latin typeface="Arimo"/>
              </a:rPr>
              <a:t>Iste i slične ključne reči koje vidite u rezultatu pretrage podložne su </a:t>
            </a:r>
            <a:r>
              <a:rPr lang="sr-Latn-RS" sz="1700" b="0" i="0" dirty="0" err="1">
                <a:effectLst/>
                <a:latin typeface="Arimo"/>
              </a:rPr>
              <a:t>kanibalizaciji</a:t>
            </a:r>
            <a:r>
              <a:rPr lang="sr-Latn-RS" sz="1700" b="0" i="0" dirty="0">
                <a:effectLst/>
                <a:latin typeface="Arimo"/>
              </a:rPr>
              <a:t>.</a:t>
            </a:r>
          </a:p>
          <a:p>
            <a:endParaRPr lang="sr-Latn-RS" sz="1700" dirty="0"/>
          </a:p>
        </p:txBody>
      </p:sp>
      <p:pic>
        <p:nvPicPr>
          <p:cNvPr id="10242" name="Picture 2" descr="Keyword Cannibalization and SEO: What You Need to Know / Blogs / Perficient">
            <a:extLst>
              <a:ext uri="{FF2B5EF4-FFF2-40B4-BE49-F238E27FC236}">
                <a16:creationId xmlns:a16="http://schemas.microsoft.com/office/drawing/2014/main" id="{9D127C01-7EFF-5D14-2815-755190B0490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9048" y="1143057"/>
            <a:ext cx="5458968" cy="4571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410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5D3F73C-9B83-CE43-94A0-17C8CEF73888}"/>
              </a:ext>
            </a:extLst>
          </p:cNvPr>
          <p:cNvSpPr>
            <a:spLocks noGrp="1"/>
          </p:cNvSpPr>
          <p:nvPr>
            <p:ph type="title"/>
          </p:nvPr>
        </p:nvSpPr>
        <p:spPr>
          <a:xfrm>
            <a:off x="841248" y="548640"/>
            <a:ext cx="3600860" cy="5431536"/>
          </a:xfrm>
        </p:spPr>
        <p:txBody>
          <a:bodyPr>
            <a:normAutofit/>
          </a:bodyPr>
          <a:lstStyle/>
          <a:p>
            <a:r>
              <a:rPr lang="sr-Latn-RS" sz="5400" b="1" i="0" u="none" strike="noStrike">
                <a:effectLst/>
                <a:latin typeface="Open Sans" panose="020B0606030504020204" pitchFamily="34" charset="0"/>
              </a:rPr>
              <a:t>Koji je nabolji broj reči za SEO?</a:t>
            </a:r>
            <a:br>
              <a:rPr lang="sr-Latn-RS" sz="5400" b="1" i="0" u="none" strike="noStrike">
                <a:effectLst/>
                <a:latin typeface="Open Sans" panose="020B0606030504020204" pitchFamily="34" charset="0"/>
              </a:rPr>
            </a:br>
            <a:endParaRPr lang="sr-Latn-RS" sz="5400"/>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23EE5416-3DA2-3DC6-013E-3BB8DC8449CF}"/>
              </a:ext>
            </a:extLst>
          </p:cNvPr>
          <p:cNvSpPr>
            <a:spLocks noGrp="1"/>
          </p:cNvSpPr>
          <p:nvPr>
            <p:ph idx="1"/>
          </p:nvPr>
        </p:nvSpPr>
        <p:spPr>
          <a:xfrm>
            <a:off x="5126418" y="552091"/>
            <a:ext cx="6224335" cy="5431536"/>
          </a:xfrm>
        </p:spPr>
        <p:txBody>
          <a:bodyPr anchor="ctr">
            <a:normAutofit/>
          </a:bodyPr>
          <a:lstStyle/>
          <a:p>
            <a:pPr fontAlgn="base"/>
            <a:r>
              <a:rPr lang="sr-Latn-RS" sz="1700" b="1" i="0">
                <a:effectLst/>
                <a:latin typeface="inherit"/>
              </a:rPr>
              <a:t>Da li je broj reči u tekstu bitan za SEO?</a:t>
            </a:r>
            <a:endParaRPr lang="sr-Latn-RS" sz="1700" b="0" i="0">
              <a:effectLst/>
              <a:latin typeface="inherit"/>
            </a:endParaRPr>
          </a:p>
          <a:p>
            <a:pPr fontAlgn="base"/>
            <a:r>
              <a:rPr lang="sr-Latn-RS" sz="1700" b="0" i="0">
                <a:effectLst/>
                <a:latin typeface="inherit"/>
              </a:rPr>
              <a:t>Što je sadržaj duži, Google lakše saznaje o čemu se radi. Tekstovi sa više reči daju dovoljno prostora za optimizaciju i dublju razradu teme. Google favorizuje duže članke, ali i prepoznaje nekvalitetne i „naduvane“.</a:t>
            </a:r>
          </a:p>
          <a:p>
            <a:pPr fontAlgn="base"/>
            <a:r>
              <a:rPr lang="sr-Latn-RS" sz="1700" b="1" i="0">
                <a:effectLst/>
                <a:latin typeface="inherit"/>
              </a:rPr>
              <a:t>Koji je najbolji broj reči u tekstu za SEO?</a:t>
            </a:r>
            <a:endParaRPr lang="sr-Latn-RS" sz="1700" b="0" i="0">
              <a:effectLst/>
              <a:latin typeface="inherit"/>
            </a:endParaRPr>
          </a:p>
          <a:p>
            <a:pPr fontAlgn="base"/>
            <a:r>
              <a:rPr lang="sr-Latn-RS" sz="1700" b="0" i="0" u="none" strike="noStrike">
                <a:effectLst/>
                <a:latin typeface="inherit"/>
                <a:hlinkClick r:id="rId2"/>
              </a:rPr>
              <a:t>Backlinko</a:t>
            </a:r>
            <a:r>
              <a:rPr lang="sr-Latn-RS" sz="1700" b="0" i="0">
                <a:effectLst/>
                <a:latin typeface="inherit"/>
              </a:rPr>
              <a:t> u svojoj studiji tvrdi da je najbolji broj reči za SEO 1.447. Međutim, to je prosečan broj reči članaka koji su bili najbolje rangirani na Google-u.</a:t>
            </a:r>
          </a:p>
          <a:p>
            <a:pPr fontAlgn="base"/>
            <a:r>
              <a:rPr lang="sr-Latn-RS" sz="1700" b="0" i="0">
                <a:effectLst/>
                <a:latin typeface="inherit"/>
              </a:rPr>
              <a:t>Zato taj broj možemo koristiti samo kao referentnu vrednost. Za većinu veb sajtova, dovoljno je 300 do 1000 reči na stranici. Ali, to ne važi za sve.</a:t>
            </a:r>
          </a:p>
          <a:p>
            <a:pPr fontAlgn="base"/>
            <a:r>
              <a:rPr lang="sr-Latn-RS" sz="1700" b="1" i="0">
                <a:effectLst/>
                <a:latin typeface="inherit"/>
              </a:rPr>
              <a:t>Obrazovni sadržaj</a:t>
            </a:r>
            <a:r>
              <a:rPr lang="sr-Latn-RS" sz="1700" b="0" i="0">
                <a:effectLst/>
                <a:latin typeface="inherit"/>
              </a:rPr>
              <a:t> bi trebalo da bude duži zbog prirode materijala koji obrađuje. Da dao detaljna objašnjenja i uputstva, potrebno je da ima oko 2000 reči.</a:t>
            </a:r>
          </a:p>
          <a:p>
            <a:pPr fontAlgn="base"/>
            <a:r>
              <a:rPr lang="sr-Latn-RS" sz="1700" b="1" i="0">
                <a:effectLst/>
                <a:latin typeface="inherit"/>
              </a:rPr>
              <a:t>Prodajne stranice</a:t>
            </a:r>
            <a:r>
              <a:rPr lang="sr-Latn-RS" sz="1700" b="0" i="0">
                <a:effectLst/>
                <a:latin typeface="inherit"/>
              </a:rPr>
              <a:t> koriste slike proizvoda, pa je 300 reči dovoljno za opis karakteristika prodajnih artikala i uključivanje ključnih reči.</a:t>
            </a:r>
          </a:p>
          <a:p>
            <a:pPr fontAlgn="base"/>
            <a:r>
              <a:rPr lang="sr-Latn-RS" sz="1700" b="1" i="0">
                <a:effectLst/>
                <a:latin typeface="inherit"/>
              </a:rPr>
              <a:t>Sadržaji sa vestima</a:t>
            </a:r>
            <a:r>
              <a:rPr lang="sr-Latn-RS" sz="1700" b="0" i="0">
                <a:effectLst/>
                <a:latin typeface="inherit"/>
              </a:rPr>
              <a:t> moraju biti činjenični pa obično sadrže između 500 i 800 reči.</a:t>
            </a:r>
          </a:p>
          <a:p>
            <a:endParaRPr lang="sr-Latn-RS" sz="1700"/>
          </a:p>
        </p:txBody>
      </p:sp>
    </p:spTree>
    <p:extLst>
      <p:ext uri="{BB962C8B-B14F-4D97-AF65-F5344CB8AC3E}">
        <p14:creationId xmlns:p14="http://schemas.microsoft.com/office/powerpoint/2010/main" val="9533645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8B9F10D2-4175-A48B-E0AB-8AA953E88A17}"/>
              </a:ext>
            </a:extLst>
          </p:cNvPr>
          <p:cNvSpPr>
            <a:spLocks noGrp="1"/>
          </p:cNvSpPr>
          <p:nvPr>
            <p:ph type="title"/>
          </p:nvPr>
        </p:nvSpPr>
        <p:spPr>
          <a:xfrm>
            <a:off x="841248" y="548640"/>
            <a:ext cx="3600860" cy="5431536"/>
          </a:xfrm>
        </p:spPr>
        <p:txBody>
          <a:bodyPr>
            <a:normAutofit/>
          </a:bodyPr>
          <a:lstStyle/>
          <a:p>
            <a:r>
              <a:rPr lang="sr-Latn-RS" sz="5400" b="1" i="0" u="none" strike="noStrike">
                <a:effectLst/>
                <a:latin typeface="Open Sans" panose="020B0606030504020204" pitchFamily="34" charset="0"/>
              </a:rPr>
              <a:t>Kako postići ciljani broj reči za SEO?</a:t>
            </a:r>
            <a:br>
              <a:rPr lang="sr-Latn-RS" sz="5400" b="1" i="0" u="none" strike="noStrike">
                <a:effectLst/>
                <a:latin typeface="Open Sans" panose="020B0606030504020204" pitchFamily="34" charset="0"/>
              </a:rPr>
            </a:br>
            <a:endParaRPr lang="sr-Latn-RS" sz="5400"/>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6446DE5C-3339-F7C7-7653-F152C88C1198}"/>
              </a:ext>
            </a:extLst>
          </p:cNvPr>
          <p:cNvSpPr>
            <a:spLocks noGrp="1"/>
          </p:cNvSpPr>
          <p:nvPr>
            <p:ph idx="1"/>
          </p:nvPr>
        </p:nvSpPr>
        <p:spPr>
          <a:xfrm>
            <a:off x="5126418" y="552091"/>
            <a:ext cx="6224335" cy="5431536"/>
          </a:xfrm>
        </p:spPr>
        <p:txBody>
          <a:bodyPr anchor="ctr">
            <a:normAutofit/>
          </a:bodyPr>
          <a:lstStyle/>
          <a:p>
            <a:pPr fontAlgn="base">
              <a:buFont typeface="+mj-lt"/>
              <a:buAutoNum type="arabicPeriod"/>
            </a:pPr>
            <a:r>
              <a:rPr lang="sr-Latn-RS" sz="1700" b="0" i="0">
                <a:effectLst/>
                <a:latin typeface="Arimo"/>
              </a:rPr>
              <a:t>Koristite naslove i podnaslove da biste tekst podelili na odeljke i omogućili skeniranje. U naslove i podnaslove uključite ključne termine i njihove varijante.</a:t>
            </a:r>
          </a:p>
          <a:p>
            <a:pPr fontAlgn="base">
              <a:buFont typeface="+mj-lt"/>
              <a:buAutoNum type="arabicPeriod"/>
            </a:pPr>
            <a:r>
              <a:rPr lang="sr-Latn-RS" sz="1700" b="0" i="0">
                <a:effectLst/>
                <a:latin typeface="Arimo"/>
              </a:rPr>
              <a:t>Upotrebite H1 tag samo za glavni naslov. H2 i H3 tagove možete koristti koliko želite, ali u semantičkoj hijerarhiji. Gledajte da H2 oznaku koristite za noslove odeljaka.</a:t>
            </a:r>
          </a:p>
          <a:p>
            <a:pPr fontAlgn="base">
              <a:buFont typeface="+mj-lt"/>
              <a:buAutoNum type="arabicPeriod"/>
            </a:pPr>
            <a:r>
              <a:rPr lang="sr-Latn-RS" sz="1700" b="0" i="0">
                <a:effectLst/>
                <a:latin typeface="Arimo"/>
              </a:rPr>
              <a:t>Tutorijale pišiti za ljude koji o tome ništa ne znaju. Temeljito razradite svoje ideje i pružite dovoljno detalja i objašnjenja. Korake koje objašnjavate prvo dajte u formatu liste kako bi čitaoci mogli da ih prate. Takođe, uključite slike, grafikone, ili video zapise, kako biste upotpunili pisani sadržaj.</a:t>
            </a:r>
          </a:p>
          <a:p>
            <a:pPr fontAlgn="base">
              <a:buFont typeface="+mj-lt"/>
              <a:buAutoNum type="arabicPeriod"/>
            </a:pPr>
            <a:r>
              <a:rPr lang="sr-Latn-RS" sz="1700" b="0" i="0">
                <a:effectLst/>
                <a:latin typeface="Arimo"/>
              </a:rPr>
              <a:t>Koristite studije i statistike koje podržavaju vaše tvrdnje. To će povećati kredibilitet vaših tekstova. Koristite originalne izvore, citirajte ih i linkujte na njih.</a:t>
            </a:r>
          </a:p>
          <a:p>
            <a:pPr fontAlgn="base">
              <a:buFont typeface="+mj-lt"/>
              <a:buAutoNum type="arabicPeriod"/>
            </a:pPr>
            <a:r>
              <a:rPr lang="sr-Latn-RS" sz="1700" b="0" i="0">
                <a:effectLst/>
                <a:latin typeface="Arimo"/>
              </a:rPr>
              <a:t>Pored toga što tekst mora biti gramatički ispravan, poradite i na njegovoj čitljivosti. Besplatan alat </a:t>
            </a:r>
            <a:r>
              <a:rPr lang="sr-Latn-RS" sz="1700" b="0" i="0" u="none" strike="noStrike">
                <a:effectLst/>
                <a:latin typeface="Arimo"/>
                <a:hlinkClick r:id="rId2"/>
              </a:rPr>
              <a:t>Hemingvej</a:t>
            </a:r>
            <a:r>
              <a:rPr lang="sr-Latn-RS" sz="1700" b="0" i="0">
                <a:effectLst/>
                <a:latin typeface="Arimo"/>
              </a:rPr>
              <a:t> ističe „teške“ rečenice i nudi njihovo pojednostavljenje.</a:t>
            </a:r>
          </a:p>
          <a:p>
            <a:pPr fontAlgn="base">
              <a:buFont typeface="+mj-lt"/>
              <a:buAutoNum type="arabicPeriod"/>
            </a:pPr>
            <a:r>
              <a:rPr lang="sr-Latn-RS" sz="1700" b="0" i="0">
                <a:effectLst/>
                <a:latin typeface="Arimo"/>
              </a:rPr>
              <a:t>Eliminišite ponavljanja i rečenice koje ne daju nove informacije. Tekst učinite jasnijim korišćenjem jednostavnog jezika i kratkih rečenica.</a:t>
            </a:r>
          </a:p>
          <a:p>
            <a:endParaRPr lang="sr-Latn-RS" sz="1700"/>
          </a:p>
        </p:txBody>
      </p:sp>
    </p:spTree>
    <p:extLst>
      <p:ext uri="{BB962C8B-B14F-4D97-AF65-F5344CB8AC3E}">
        <p14:creationId xmlns:p14="http://schemas.microsoft.com/office/powerpoint/2010/main" val="2455029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0C99B148-1F81-2087-DA6B-C998B4461D9C}"/>
              </a:ext>
            </a:extLst>
          </p:cNvPr>
          <p:cNvSpPr>
            <a:spLocks noGrp="1"/>
          </p:cNvSpPr>
          <p:nvPr>
            <p:ph type="title"/>
          </p:nvPr>
        </p:nvSpPr>
        <p:spPr>
          <a:xfrm>
            <a:off x="640080" y="325369"/>
            <a:ext cx="4368602" cy="1956841"/>
          </a:xfrm>
        </p:spPr>
        <p:txBody>
          <a:bodyPr anchor="b">
            <a:normAutofit/>
          </a:bodyPr>
          <a:lstStyle/>
          <a:p>
            <a:r>
              <a:rPr lang="sr-Latn-RS" sz="4200" b="0" i="0">
                <a:effectLst/>
                <a:latin typeface="Playfair Display" panose="020F0502020204030204" pitchFamily="2" charset="0"/>
              </a:rPr>
              <a:t>istraživanje ključnih reči</a:t>
            </a:r>
            <a:br>
              <a:rPr lang="sr-Latn-RS" sz="4200" b="0" i="0">
                <a:effectLst/>
                <a:latin typeface="Playfair Display" panose="020F0502020204030204" pitchFamily="2" charset="0"/>
              </a:rPr>
            </a:br>
            <a:endParaRPr lang="sr-Latn-RS" sz="4200"/>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1">
            <a:extLst>
              <a:ext uri="{FF2B5EF4-FFF2-40B4-BE49-F238E27FC236}">
                <a16:creationId xmlns:a16="http://schemas.microsoft.com/office/drawing/2014/main" id="{F0344FAD-CDD6-A208-4D75-2AE6D04AA2F4}"/>
              </a:ext>
            </a:extLst>
          </p:cNvPr>
          <p:cNvSpPr>
            <a:spLocks noGrp="1" noChangeArrowheads="1"/>
          </p:cNvSpPr>
          <p:nvPr>
            <p:ph idx="1"/>
          </p:nvPr>
        </p:nvSpPr>
        <p:spPr bwMode="auto">
          <a:xfrm>
            <a:off x="640080" y="2872899"/>
            <a:ext cx="4243589" cy="332066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rmAutofit/>
          </a:bodyPr>
          <a:lstStyle/>
          <a:p>
            <a:pPr marL="0" marR="0" lvl="0" indent="0" defTabSz="914400" rtl="0" eaLnBrk="0" fontAlgn="base" latinLnBrk="0" hangingPunct="0">
              <a:spcBef>
                <a:spcPct val="0"/>
              </a:spcBef>
              <a:spcAft>
                <a:spcPts val="600"/>
              </a:spcAft>
              <a:buClrTx/>
              <a:buSzTx/>
              <a:buFontTx/>
              <a:buNone/>
              <a:tabLst/>
            </a:pPr>
            <a:r>
              <a:rPr kumimoji="0" lang="sr-Latn-RS" altLang="sr-Latn-RS" sz="2200" b="0" i="0" u="none" strike="noStrike" cap="none" normalizeH="0" baseline="0">
                <a:ln>
                  <a:noFill/>
                </a:ln>
                <a:effectLst/>
                <a:latin typeface="Arial" panose="020B0604020202020204" pitchFamily="34" charset="0"/>
              </a:rPr>
              <a:t>Istraživanje ključnih reči je praksa koju koriste SEO profesionalci kako bi pronašli i istražili aktuelne ključne fraze</a:t>
            </a:r>
            <a:r>
              <a:rPr lang="sr-Latn-RS" altLang="sr-Latn-RS" sz="2200">
                <a:latin typeface="Arial" panose="020B0604020202020204" pitchFamily="34" charset="0"/>
              </a:rPr>
              <a:t> </a:t>
            </a:r>
            <a:r>
              <a:rPr kumimoji="0" lang="sr-Latn-RS" altLang="sr-Latn-RS" sz="2200" b="0" i="0" u="none" strike="noStrike" cap="none" normalizeH="0" baseline="0">
                <a:ln>
                  <a:noFill/>
                </a:ln>
                <a:effectLst/>
                <a:latin typeface="Arial" panose="020B0604020202020204" pitchFamily="34" charset="0"/>
              </a:rPr>
              <a:t>koje korisnici upisuju u pretraživače kada traže određene informacije.</a:t>
            </a:r>
            <a:br>
              <a:rPr kumimoji="0" lang="sr-Latn-RS" altLang="sr-Latn-RS" sz="2200" b="0" i="0" u="none" strike="noStrike" cap="none" normalizeH="0" baseline="0">
                <a:ln>
                  <a:noFill/>
                </a:ln>
                <a:effectLst/>
                <a:latin typeface="Arial" panose="020B0604020202020204" pitchFamily="34" charset="0"/>
              </a:rPr>
            </a:br>
            <a:endParaRPr kumimoji="0" lang="sr-Latn-RS" altLang="sr-Latn-RS" sz="2200" b="0" i="0" u="none" strike="noStrike" cap="none" normalizeH="0" baseline="0">
              <a:ln>
                <a:noFill/>
              </a:ln>
              <a:effectLst/>
              <a:latin typeface="Arial" panose="020B0604020202020204" pitchFamily="34" charset="0"/>
            </a:endParaRPr>
          </a:p>
        </p:txBody>
      </p:sp>
      <p:pic>
        <p:nvPicPr>
          <p:cNvPr id="6" name="Picture 5" descr="Diner restaurant">
            <a:extLst>
              <a:ext uri="{FF2B5EF4-FFF2-40B4-BE49-F238E27FC236}">
                <a16:creationId xmlns:a16="http://schemas.microsoft.com/office/drawing/2014/main" id="{E9D462E7-A835-703A-F419-978FBF88CBBB}"/>
              </a:ext>
            </a:extLst>
          </p:cNvPr>
          <p:cNvPicPr>
            <a:picLocks noChangeAspect="1"/>
          </p:cNvPicPr>
          <p:nvPr/>
        </p:nvPicPr>
        <p:blipFill rotWithShape="1">
          <a:blip r:embed="rId2"/>
          <a:srcRect l="18654" r="14393"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601507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40E93D9-F13F-4097-A159-E0A6CEBA8F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Naslov 1">
            <a:extLst>
              <a:ext uri="{FF2B5EF4-FFF2-40B4-BE49-F238E27FC236}">
                <a16:creationId xmlns:a16="http://schemas.microsoft.com/office/drawing/2014/main" id="{861A65C6-76D6-2977-4532-A25A731D0EB7}"/>
              </a:ext>
            </a:extLst>
          </p:cNvPr>
          <p:cNvSpPr>
            <a:spLocks noGrp="1"/>
          </p:cNvSpPr>
          <p:nvPr>
            <p:ph type="title"/>
          </p:nvPr>
        </p:nvSpPr>
        <p:spPr>
          <a:xfrm>
            <a:off x="389916" y="444464"/>
            <a:ext cx="3420305" cy="1906317"/>
          </a:xfrm>
        </p:spPr>
        <p:txBody>
          <a:bodyPr>
            <a:normAutofit/>
          </a:bodyPr>
          <a:lstStyle/>
          <a:p>
            <a:pPr algn="ctr"/>
            <a:r>
              <a:rPr lang="sr-Latn-RS" sz="2800" b="1" i="0" u="none" strike="noStrike">
                <a:effectLst/>
                <a:latin typeface="Open Sans" panose="020B0606030504020204" pitchFamily="34" charset="0"/>
              </a:rPr>
              <a:t>Prava ključna reč je ona koja je:</a:t>
            </a:r>
            <a:br>
              <a:rPr lang="sr-Latn-RS" sz="2800" b="1" i="0" u="none" strike="noStrike">
                <a:effectLst/>
                <a:latin typeface="Open Sans" panose="020B0606030504020204" pitchFamily="34" charset="0"/>
              </a:rPr>
            </a:br>
            <a:endParaRPr lang="sr-Latn-RS" sz="2800"/>
          </a:p>
        </p:txBody>
      </p:sp>
      <p:pic>
        <p:nvPicPr>
          <p:cNvPr id="6" name="Picture 5">
            <a:extLst>
              <a:ext uri="{FF2B5EF4-FFF2-40B4-BE49-F238E27FC236}">
                <a16:creationId xmlns:a16="http://schemas.microsoft.com/office/drawing/2014/main" id="{8C74149A-D542-4CCF-7EAE-09D49DB0E3D7}"/>
              </a:ext>
            </a:extLst>
          </p:cNvPr>
          <p:cNvPicPr>
            <a:picLocks noChangeAspect="1"/>
          </p:cNvPicPr>
          <p:nvPr/>
        </p:nvPicPr>
        <p:blipFill rotWithShape="1">
          <a:blip r:embed="rId2"/>
          <a:srcRect l="16592" r="20636" b="2"/>
          <a:stretch/>
        </p:blipFill>
        <p:spPr>
          <a:xfrm>
            <a:off x="20" y="2768743"/>
            <a:ext cx="4278264" cy="4089258"/>
          </a:xfrm>
          <a:prstGeom prst="rect">
            <a:avLst/>
          </a:prstGeom>
        </p:spPr>
      </p:pic>
      <p:sp>
        <p:nvSpPr>
          <p:cNvPr id="12" name="Rectangle 11">
            <a:extLst>
              <a:ext uri="{FF2B5EF4-FFF2-40B4-BE49-F238E27FC236}">
                <a16:creationId xmlns:a16="http://schemas.microsoft.com/office/drawing/2014/main" id="{BA3D150B-ADB5-401D-8304-C7845A1095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8743"/>
            <a:ext cx="4310288"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4" name="Rectangle 13">
            <a:extLst>
              <a:ext uri="{FF2B5EF4-FFF2-40B4-BE49-F238E27FC236}">
                <a16:creationId xmlns:a16="http://schemas.microsoft.com/office/drawing/2014/main" id="{ACD3AB31-A71C-4414-BA05-CF667CBA34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590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aphicFrame>
        <p:nvGraphicFramePr>
          <p:cNvPr id="5" name="Čuvar mesta za sadržaj 2">
            <a:extLst>
              <a:ext uri="{FF2B5EF4-FFF2-40B4-BE49-F238E27FC236}">
                <a16:creationId xmlns:a16="http://schemas.microsoft.com/office/drawing/2014/main" id="{BD10AC0E-A08B-52BE-E26F-F59117A1111D}"/>
              </a:ext>
            </a:extLst>
          </p:cNvPr>
          <p:cNvGraphicFramePr>
            <a:graphicFrameLocks noGrp="1"/>
          </p:cNvGraphicFramePr>
          <p:nvPr>
            <p:ph idx="1"/>
            <p:extLst>
              <p:ext uri="{D42A27DB-BD31-4B8C-83A1-F6EECF244321}">
                <p14:modId xmlns:p14="http://schemas.microsoft.com/office/powerpoint/2010/main" val="3854661393"/>
              </p:ext>
            </p:extLst>
          </p:nvPr>
        </p:nvGraphicFramePr>
        <p:xfrm>
          <a:off x="5431646" y="678955"/>
          <a:ext cx="5586448" cy="54097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22736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40E93D9-F13F-4097-A159-E0A6CEBA8F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Naslov 1">
            <a:extLst>
              <a:ext uri="{FF2B5EF4-FFF2-40B4-BE49-F238E27FC236}">
                <a16:creationId xmlns:a16="http://schemas.microsoft.com/office/drawing/2014/main" id="{8FDD099A-0482-5FFC-5558-DAF0BEE96281}"/>
              </a:ext>
            </a:extLst>
          </p:cNvPr>
          <p:cNvSpPr>
            <a:spLocks noGrp="1"/>
          </p:cNvSpPr>
          <p:nvPr>
            <p:ph type="title"/>
          </p:nvPr>
        </p:nvSpPr>
        <p:spPr>
          <a:xfrm>
            <a:off x="389916" y="444464"/>
            <a:ext cx="3420305" cy="1906317"/>
          </a:xfrm>
        </p:spPr>
        <p:txBody>
          <a:bodyPr>
            <a:normAutofit/>
          </a:bodyPr>
          <a:lstStyle/>
          <a:p>
            <a:pPr algn="ctr"/>
            <a:r>
              <a:rPr lang="sr-Latn-RS" sz="2800"/>
              <a:t>statistika</a:t>
            </a:r>
          </a:p>
        </p:txBody>
      </p:sp>
      <p:pic>
        <p:nvPicPr>
          <p:cNvPr id="5" name="Picture 4" descr="Exclamation mark on a yellow background">
            <a:extLst>
              <a:ext uri="{FF2B5EF4-FFF2-40B4-BE49-F238E27FC236}">
                <a16:creationId xmlns:a16="http://schemas.microsoft.com/office/drawing/2014/main" id="{1B68716D-679F-97BA-C022-73508751A3C5}"/>
              </a:ext>
            </a:extLst>
          </p:cNvPr>
          <p:cNvPicPr>
            <a:picLocks noChangeAspect="1"/>
          </p:cNvPicPr>
          <p:nvPr/>
        </p:nvPicPr>
        <p:blipFill rotWithShape="1">
          <a:blip r:embed="rId2"/>
          <a:srcRect l="17225" r="4309" b="1"/>
          <a:stretch/>
        </p:blipFill>
        <p:spPr>
          <a:xfrm>
            <a:off x="20" y="2768743"/>
            <a:ext cx="4278264" cy="4089258"/>
          </a:xfrm>
          <a:prstGeom prst="rect">
            <a:avLst/>
          </a:prstGeom>
        </p:spPr>
      </p:pic>
      <p:sp>
        <p:nvSpPr>
          <p:cNvPr id="11" name="Rectangle 10">
            <a:extLst>
              <a:ext uri="{FF2B5EF4-FFF2-40B4-BE49-F238E27FC236}">
                <a16:creationId xmlns:a16="http://schemas.microsoft.com/office/drawing/2014/main" id="{BA3D150B-ADB5-401D-8304-C7845A1095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8743"/>
            <a:ext cx="4310288"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 name="Čuvar mesta za sadržaj 2">
            <a:extLst>
              <a:ext uri="{FF2B5EF4-FFF2-40B4-BE49-F238E27FC236}">
                <a16:creationId xmlns:a16="http://schemas.microsoft.com/office/drawing/2014/main" id="{F39BD601-19D1-1D8E-3E23-1D3FCCF3452B}"/>
              </a:ext>
            </a:extLst>
          </p:cNvPr>
          <p:cNvSpPr>
            <a:spLocks noGrp="1"/>
          </p:cNvSpPr>
          <p:nvPr>
            <p:ph idx="1"/>
          </p:nvPr>
        </p:nvSpPr>
        <p:spPr>
          <a:xfrm>
            <a:off x="5431646" y="678955"/>
            <a:ext cx="5586448" cy="5409743"/>
          </a:xfrm>
        </p:spPr>
        <p:txBody>
          <a:bodyPr anchor="ctr">
            <a:normAutofit/>
          </a:bodyPr>
          <a:lstStyle/>
          <a:p>
            <a:pPr fontAlgn="base">
              <a:buFont typeface="Arial" panose="020B0604020202020204" pitchFamily="34" charset="0"/>
              <a:buChar char="•"/>
            </a:pPr>
            <a:r>
              <a:rPr lang="sr-Latn-RS" sz="1700" b="0" i="0">
                <a:effectLst/>
                <a:latin typeface="Arimo"/>
              </a:rPr>
              <a:t>Na prvih 2000 najviše korišćenih ključnih reči otpada 12,2% svih pretraživanja na Googleu.</a:t>
            </a:r>
          </a:p>
          <a:p>
            <a:pPr fontAlgn="base">
              <a:buFont typeface="Arial" panose="020B0604020202020204" pitchFamily="34" charset="0"/>
              <a:buChar char="•"/>
            </a:pPr>
            <a:r>
              <a:rPr lang="sr-Latn-RS" sz="1700" b="0" i="0">
                <a:effectLst/>
                <a:latin typeface="Arimo"/>
              </a:rPr>
              <a:t>2-3% svih pretraživanja na Googleu odnose se na samo 4 ključne reči: YouTube, Facebook, Amazon i Google. To govori koliko je velika popularnost ova četiri internetska brenda, kao i to da je većina pretraživanja navigacijskog karaktera.</a:t>
            </a:r>
          </a:p>
          <a:p>
            <a:pPr fontAlgn="base">
              <a:buFont typeface="Arial" panose="020B0604020202020204" pitchFamily="34" charset="0"/>
              <a:buChar char="•"/>
            </a:pPr>
            <a:r>
              <a:rPr lang="sr-Latn-RS" sz="1700" b="0" i="0">
                <a:effectLst/>
                <a:latin typeface="Arimo"/>
              </a:rPr>
              <a:t>91,8% svih upita za pretraživanje čine ključne reči sa dugim repom, ali one imaju mali opseg pretraživanja.</a:t>
            </a:r>
          </a:p>
          <a:p>
            <a:pPr fontAlgn="base">
              <a:buFont typeface="Arial" panose="020B0604020202020204" pitchFamily="34" charset="0"/>
              <a:buChar char="•"/>
            </a:pPr>
            <a:r>
              <a:rPr lang="sr-Latn-RS" sz="1700" b="0" i="0">
                <a:effectLst/>
                <a:latin typeface="Arimo"/>
              </a:rPr>
              <a:t>Kratke ključne reči (1-3 reči) imaju 10 puta više pretraživanja od onih sa 5 i više reči.</a:t>
            </a:r>
          </a:p>
          <a:p>
            <a:pPr fontAlgn="base">
              <a:buFont typeface="Arial" panose="020B0604020202020204" pitchFamily="34" charset="0"/>
              <a:buChar char="•"/>
            </a:pPr>
            <a:r>
              <a:rPr lang="sr-Latn-RS" sz="1700" b="0" i="0">
                <a:effectLst/>
                <a:latin typeface="Arimo"/>
              </a:rPr>
              <a:t>Popularne ključne reči su obično kratke i imaju znatno veću težinu prilikom optimizacije za pretragu. Svaki put kada se opseg pretraživanja udvostruči, težina ključnih reči povećava se za 1,63%.</a:t>
            </a:r>
          </a:p>
          <a:p>
            <a:pPr fontAlgn="base">
              <a:buFont typeface="Arial" panose="020B0604020202020204" pitchFamily="34" charset="0"/>
              <a:buChar char="•"/>
            </a:pPr>
            <a:r>
              <a:rPr lang="sr-Latn-RS" sz="1700" b="0" i="0">
                <a:effectLst/>
                <a:latin typeface="Arimo"/>
              </a:rPr>
              <a:t>14,1% upita za pretraživanje čine upitne ključne reči, najčešće „kako“, a zatim slede „šta“, „gde“, „ko“ i „zašto“. To pokazuje da mnogo ljudi koriste Google za traženje informacija.</a:t>
            </a:r>
          </a:p>
          <a:p>
            <a:endParaRPr lang="sr-Latn-RS" sz="1700"/>
          </a:p>
        </p:txBody>
      </p:sp>
      <p:sp>
        <p:nvSpPr>
          <p:cNvPr id="13" name="Rectangle 12">
            <a:extLst>
              <a:ext uri="{FF2B5EF4-FFF2-40B4-BE49-F238E27FC236}">
                <a16:creationId xmlns:a16="http://schemas.microsoft.com/office/drawing/2014/main" id="{ACD3AB31-A71C-4414-BA05-CF667CBA34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590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18263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68688A7-7E9D-4578-AD63-F50A60769E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EBFEFCFA-AC9C-1C9F-EF7D-C0ACF36884AF}"/>
              </a:ext>
            </a:extLst>
          </p:cNvPr>
          <p:cNvSpPr>
            <a:spLocks noGrp="1"/>
          </p:cNvSpPr>
          <p:nvPr>
            <p:ph type="title"/>
          </p:nvPr>
        </p:nvSpPr>
        <p:spPr>
          <a:xfrm>
            <a:off x="599411" y="470647"/>
            <a:ext cx="3209335" cy="2344271"/>
          </a:xfrm>
        </p:spPr>
        <p:txBody>
          <a:bodyPr>
            <a:normAutofit/>
          </a:bodyPr>
          <a:lstStyle/>
          <a:p>
            <a:pPr algn="ctr"/>
            <a:r>
              <a:rPr lang="sr-Latn-RS" sz="2800" b="1" i="0" u="none" strike="noStrike">
                <a:effectLst/>
                <a:latin typeface="Open Sans" panose="020B0606030504020204" pitchFamily="34" charset="0"/>
              </a:rPr>
              <a:t>razlike </a:t>
            </a:r>
            <a:r>
              <a:rPr lang="sr-Latn-RS" sz="2800" b="1" i="0" u="none" strike="noStrike" dirty="0">
                <a:effectLst/>
                <a:latin typeface="Open Sans" panose="020B0606030504020204" pitchFamily="34" charset="0"/>
              </a:rPr>
              <a:t>između kratke i duge </a:t>
            </a:r>
            <a:r>
              <a:rPr lang="sr-Latn-RS" sz="2800" b="1" i="0" u="none" strike="noStrike">
                <a:effectLst/>
                <a:latin typeface="Open Sans" panose="020B0606030504020204" pitchFamily="34" charset="0"/>
              </a:rPr>
              <a:t>ključne reči</a:t>
            </a:r>
            <a:br>
              <a:rPr lang="sr-Latn-RS" sz="2800" b="1" i="0" u="none" strike="noStrike" dirty="0">
                <a:effectLst/>
                <a:latin typeface="Open Sans" panose="020B0606030504020204" pitchFamily="34" charset="0"/>
              </a:rPr>
            </a:br>
            <a:endParaRPr lang="sr-Latn-RS" sz="2800" dirty="0"/>
          </a:p>
        </p:txBody>
      </p:sp>
      <p:sp>
        <p:nvSpPr>
          <p:cNvPr id="16" name="Rectangle 9">
            <a:extLst>
              <a:ext uri="{FF2B5EF4-FFF2-40B4-BE49-F238E27FC236}">
                <a16:creationId xmlns:a16="http://schemas.microsoft.com/office/drawing/2014/main" id="{575A2C8F-EFE3-4530-B871-79D0DF4615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5554"/>
            <a:ext cx="4380155" cy="3612446"/>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F8283B2D-BF4E-4773-99DE-61834B033A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5554"/>
            <a:ext cx="4380155"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3">
            <a:extLst>
              <a:ext uri="{FF2B5EF4-FFF2-40B4-BE49-F238E27FC236}">
                <a16:creationId xmlns:a16="http://schemas.microsoft.com/office/drawing/2014/main" id="{7FF89E09-42FB-4694-96E4-95652B1D8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83158"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31C139A7-269E-93BE-D65D-BEDCA9C5655A}"/>
              </a:ext>
            </a:extLst>
          </p:cNvPr>
          <p:cNvSpPr>
            <a:spLocks noGrp="1"/>
          </p:cNvSpPr>
          <p:nvPr>
            <p:ph idx="1"/>
          </p:nvPr>
        </p:nvSpPr>
        <p:spPr>
          <a:xfrm>
            <a:off x="5688105" y="941294"/>
            <a:ext cx="5287923" cy="4975412"/>
          </a:xfrm>
        </p:spPr>
        <p:txBody>
          <a:bodyPr anchor="ctr">
            <a:normAutofit/>
          </a:bodyPr>
          <a:lstStyle/>
          <a:p>
            <a:pPr fontAlgn="base"/>
            <a:r>
              <a:rPr lang="sr-Latn-RS" sz="1900" b="1" i="0" dirty="0">
                <a:effectLst/>
                <a:latin typeface="inherit"/>
              </a:rPr>
              <a:t>Što je ključna reč (fraza) duža</a:t>
            </a:r>
            <a:r>
              <a:rPr lang="sr-Latn-RS" sz="1900" b="0" i="0" dirty="0">
                <a:effectLst/>
                <a:latin typeface="Arimo"/>
              </a:rPr>
              <a:t>, ona je preciznija i specifičnija, a time i vrednija za sajt, iako ima znatno manju potražnju od kratkih i uopštenih reči. Duge ključne reči i fraze (3 i više reči) imaju manju potražnju, jer ih za pretragu koriste samo ljudi koji znaju tačno šta žele. Zato oni u rezultatima svog pretraživanja dobijaju listu sajtova koji im nude baš ono šta traže. Ti ljudi su ciljana publika upravo tih sajtova!</a:t>
            </a:r>
          </a:p>
          <a:p>
            <a:pPr fontAlgn="base"/>
            <a:r>
              <a:rPr lang="sr-Latn-RS" sz="1900" b="1" i="0" dirty="0">
                <a:effectLst/>
                <a:latin typeface="inherit"/>
              </a:rPr>
              <a:t>Uopštene ključne fraze</a:t>
            </a:r>
            <a:r>
              <a:rPr lang="sr-Latn-RS" sz="1900" b="0" i="0" dirty="0">
                <a:effectLst/>
                <a:latin typeface="Arimo"/>
              </a:rPr>
              <a:t> (1-2 reči) koriste ljudi koji traže neke opšte informacije na zadati upit, i oni koji ne znaju tačno šta i kako da traže. Kratka ključna reč ima mnogo značenja koja u pretrazi generišu ogroman broj rezultata kao odgovore na sve njih. Kratke ključne reči imaju ogromnu potražnju iz navedenih razloga, ali na sajtove uglavnom dovode ljude sa nedefinisanim namerama.</a:t>
            </a:r>
          </a:p>
          <a:p>
            <a:endParaRPr lang="sr-Latn-RS" sz="1900" dirty="0"/>
          </a:p>
        </p:txBody>
      </p:sp>
    </p:spTree>
    <p:extLst>
      <p:ext uri="{BB962C8B-B14F-4D97-AF65-F5344CB8AC3E}">
        <p14:creationId xmlns:p14="http://schemas.microsoft.com/office/powerpoint/2010/main" val="3970095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68688A7-7E9D-4578-AD63-F50A60769E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75A2C8F-EFE3-4530-B871-79D0DF4615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5554"/>
            <a:ext cx="4380155" cy="3612446"/>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8283B2D-BF4E-4773-99DE-61834B033A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5554"/>
            <a:ext cx="4380155"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FF89E09-42FB-4694-96E4-95652B1D8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83158"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79CA0519-B21F-2248-6351-AD836752F746}"/>
              </a:ext>
            </a:extLst>
          </p:cNvPr>
          <p:cNvSpPr>
            <a:spLocks noGrp="1"/>
          </p:cNvSpPr>
          <p:nvPr>
            <p:ph idx="1"/>
          </p:nvPr>
        </p:nvSpPr>
        <p:spPr>
          <a:xfrm>
            <a:off x="5688105" y="941294"/>
            <a:ext cx="5287923" cy="4975412"/>
          </a:xfrm>
        </p:spPr>
        <p:txBody>
          <a:bodyPr anchor="ctr">
            <a:normAutofit/>
          </a:bodyPr>
          <a:lstStyle/>
          <a:p>
            <a:r>
              <a:rPr lang="sr-Latn-RS" sz="2000" b="0" i="0">
                <a:effectLst/>
                <a:latin typeface="Arimo"/>
              </a:rPr>
              <a:t> </a:t>
            </a:r>
            <a:r>
              <a:rPr lang="sr-Latn-RS" sz="2000" b="1" i="0">
                <a:effectLst/>
                <a:latin typeface="inherit"/>
              </a:rPr>
              <a:t>Ciljani posetioci</a:t>
            </a:r>
            <a:r>
              <a:rPr lang="sr-Latn-RS" sz="2000" b="0" i="0">
                <a:effectLst/>
                <a:latin typeface="Arimo"/>
              </a:rPr>
              <a:t> i ne mogu doći na saj koji nije na prvoj strani rezultata pretrage. To se često dešava kada ključna reč generiše veliki broj rezultata. Čak ni najbolje plasirani sajtovi (osim većeg broja poseta), nemaju korist od tih posetilaca bez jasne namere! Ti sajtovi mogu imati i štetu od takvih posetilaca, jer se isti najčešće zadržavajuju kratko i brzo idu dalje na konkurentske sajtove!</a:t>
            </a:r>
          </a:p>
          <a:p>
            <a:endParaRPr lang="sr-Latn-RS" sz="2000"/>
          </a:p>
        </p:txBody>
      </p:sp>
    </p:spTree>
    <p:extLst>
      <p:ext uri="{BB962C8B-B14F-4D97-AF65-F5344CB8AC3E}">
        <p14:creationId xmlns:p14="http://schemas.microsoft.com/office/powerpoint/2010/main" val="1026428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13844EE9-2895-4B7B-A445-00BA91721B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Naslov 1">
            <a:extLst>
              <a:ext uri="{FF2B5EF4-FFF2-40B4-BE49-F238E27FC236}">
                <a16:creationId xmlns:a16="http://schemas.microsoft.com/office/drawing/2014/main" id="{C5CD2723-C707-DC5E-DC14-1B815F90E312}"/>
              </a:ext>
            </a:extLst>
          </p:cNvPr>
          <p:cNvSpPr>
            <a:spLocks noGrp="1"/>
          </p:cNvSpPr>
          <p:nvPr>
            <p:ph type="title"/>
          </p:nvPr>
        </p:nvSpPr>
        <p:spPr>
          <a:xfrm>
            <a:off x="5506019" y="1107860"/>
            <a:ext cx="5847781" cy="1046671"/>
          </a:xfrm>
        </p:spPr>
        <p:txBody>
          <a:bodyPr>
            <a:normAutofit/>
          </a:bodyPr>
          <a:lstStyle/>
          <a:p>
            <a:r>
              <a:rPr lang="sr-Latn-RS" sz="2800" b="1" i="0">
                <a:effectLst/>
                <a:latin typeface="Poppins" panose="00000500000000000000" pitchFamily="2" charset="0"/>
              </a:rPr>
              <a:t>istraživanje ključnih reči</a:t>
            </a:r>
            <a:r>
              <a:rPr lang="sr-Latn-RS" sz="2800" b="0" i="0">
                <a:effectLst/>
                <a:latin typeface="Poppins" panose="00000500000000000000" pitchFamily="2" charset="0"/>
              </a:rPr>
              <a:t> </a:t>
            </a:r>
            <a:endParaRPr lang="sr-Latn-RS" sz="2800"/>
          </a:p>
        </p:txBody>
      </p:sp>
      <p:sp>
        <p:nvSpPr>
          <p:cNvPr id="4105" name="Rectangle 4104">
            <a:extLst>
              <a:ext uri="{FF2B5EF4-FFF2-40B4-BE49-F238E27FC236}">
                <a16:creationId xmlns:a16="http://schemas.microsoft.com/office/drawing/2014/main" id="{97B03642-7722-4B15-897F-76918F86B8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39937"/>
            <a:ext cx="4525605" cy="577812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7" name="Rectangle 4106">
            <a:extLst>
              <a:ext uri="{FF2B5EF4-FFF2-40B4-BE49-F238E27FC236}">
                <a16:creationId xmlns:a16="http://schemas.microsoft.com/office/drawing/2014/main" id="{6068EAC2-2623-4156-A990-D776FF9BF4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9937"/>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4098" name="Picture 2" descr="Choosing keywords for your website optimizations | WKDigital">
            <a:extLst>
              <a:ext uri="{FF2B5EF4-FFF2-40B4-BE49-F238E27FC236}">
                <a16:creationId xmlns:a16="http://schemas.microsoft.com/office/drawing/2014/main" id="{6E30733F-4B3C-BC2A-6F5C-B1E0BAF224E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7158" y="1971645"/>
            <a:ext cx="3891290" cy="2914711"/>
          </a:xfrm>
          <a:prstGeom prst="rect">
            <a:avLst/>
          </a:prstGeom>
          <a:noFill/>
          <a:extLst>
            <a:ext uri="{909E8E84-426E-40DD-AFC4-6F175D3DCCD1}">
              <a14:hiddenFill xmlns:a14="http://schemas.microsoft.com/office/drawing/2010/main">
                <a:solidFill>
                  <a:srgbClr val="FFFFFF"/>
                </a:solidFill>
              </a14:hiddenFill>
            </a:ext>
          </a:extLst>
        </p:spPr>
      </p:pic>
      <p:sp>
        <p:nvSpPr>
          <p:cNvPr id="3" name="Čuvar mesta za sadržaj 2">
            <a:extLst>
              <a:ext uri="{FF2B5EF4-FFF2-40B4-BE49-F238E27FC236}">
                <a16:creationId xmlns:a16="http://schemas.microsoft.com/office/drawing/2014/main" id="{113A05D1-8027-2D67-88EC-B6777D61E3AB}"/>
              </a:ext>
            </a:extLst>
          </p:cNvPr>
          <p:cNvSpPr>
            <a:spLocks noGrp="1"/>
          </p:cNvSpPr>
          <p:nvPr>
            <p:ph idx="1"/>
          </p:nvPr>
        </p:nvSpPr>
        <p:spPr>
          <a:xfrm>
            <a:off x="5506020" y="2402260"/>
            <a:ext cx="5847780" cy="3347879"/>
          </a:xfrm>
        </p:spPr>
        <p:txBody>
          <a:bodyPr anchor="ctr">
            <a:normAutofit/>
          </a:bodyPr>
          <a:lstStyle/>
          <a:p>
            <a:r>
              <a:rPr lang="sr-Latn-RS" sz="1400" b="0" i="0">
                <a:effectLst/>
                <a:latin typeface="Poppins" panose="00000500000000000000" pitchFamily="2" charset="0"/>
              </a:rPr>
              <a:t>Najbitnija marketinška aktivnost od koje zavisi budućnost internet prezentacije (iliti veb-sajta) kao i rezultati posete i prodaje na sajtu. Istraživanje ključnih reči ne samo što vam pomaže da shvatite na koje ključne reči trebate ciljati, već i da naučite više o vašim kupcima. </a:t>
            </a:r>
          </a:p>
          <a:p>
            <a:r>
              <a:rPr lang="sr-Latn-RS" sz="1400" b="0" i="0">
                <a:effectLst/>
                <a:latin typeface="Poppins" panose="00000500000000000000" pitchFamily="2" charset="0"/>
              </a:rPr>
              <a:t>Predvidanje promene u potražnji, priprema se za promene na tržištu i stvoriti proizvode, usluge i sadržaj koje korisnici već aktivno traže. </a:t>
            </a:r>
          </a:p>
          <a:p>
            <a:r>
              <a:rPr lang="sr-Latn-RS" sz="1400" b="0" i="0">
                <a:effectLst/>
                <a:latin typeface="Poppins" panose="00000500000000000000" pitchFamily="2" charset="0"/>
              </a:rPr>
              <a:t>Dobro pozicioniranje za „prave“ ključne reči donosi velike prednosti. Nije dovoljno samo dovesti posetioce na sajt, važnije je privući kvalitetnu i ciljanu posetu koja će da se konvertuje u korist.</a:t>
            </a:r>
          </a:p>
          <a:p>
            <a:br>
              <a:rPr lang="sr-Latn-RS" sz="1400"/>
            </a:br>
            <a:endParaRPr lang="sr-Latn-RS" sz="1400"/>
          </a:p>
        </p:txBody>
      </p:sp>
      <p:sp>
        <p:nvSpPr>
          <p:cNvPr id="4109" name="Rectangle 4108">
            <a:extLst>
              <a:ext uri="{FF2B5EF4-FFF2-40B4-BE49-F238E27FC236}">
                <a16:creationId xmlns:a16="http://schemas.microsoft.com/office/drawing/2014/main" id="{4C707BC9-731A-490A-AF25-6F349FD9B0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254055"/>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111" name="Rectangle 4110">
            <a:extLst>
              <a:ext uri="{FF2B5EF4-FFF2-40B4-BE49-F238E27FC236}">
                <a16:creationId xmlns:a16="http://schemas.microsoft.com/office/drawing/2014/main" id="{3FD7C480-AC7D-4FEE-BB95-EEE23BB3E6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064601"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6619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2148B94-829B-4D06-81FB-D8797E1EC8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Naslov 1">
            <a:extLst>
              <a:ext uri="{FF2B5EF4-FFF2-40B4-BE49-F238E27FC236}">
                <a16:creationId xmlns:a16="http://schemas.microsoft.com/office/drawing/2014/main" id="{DA052A68-7921-8AAB-E64F-B018D871CCAB}"/>
              </a:ext>
            </a:extLst>
          </p:cNvPr>
          <p:cNvSpPr>
            <a:spLocks noGrp="1"/>
          </p:cNvSpPr>
          <p:nvPr>
            <p:ph type="title"/>
          </p:nvPr>
        </p:nvSpPr>
        <p:spPr>
          <a:xfrm>
            <a:off x="1116987" y="552160"/>
            <a:ext cx="5847781" cy="1046671"/>
          </a:xfrm>
        </p:spPr>
        <p:txBody>
          <a:bodyPr>
            <a:normAutofit/>
          </a:bodyPr>
          <a:lstStyle/>
          <a:p>
            <a:r>
              <a:rPr lang="sr-Latn-RS" altLang="sr-Latn-RS" sz="2800" b="1">
                <a:latin typeface="Poppins" panose="00000500000000000000" pitchFamily="2" charset="0"/>
                <a:cs typeface="Poppins" panose="00000500000000000000" pitchFamily="2" charset="0"/>
              </a:rPr>
              <a:t>Analiza ključnih reči</a:t>
            </a:r>
            <a:r>
              <a:rPr lang="sr-Latn-RS" altLang="sr-Latn-RS" sz="2800">
                <a:latin typeface="Poppins" panose="00000500000000000000" pitchFamily="2" charset="0"/>
                <a:cs typeface="Poppins" panose="00000500000000000000" pitchFamily="2" charset="0"/>
              </a:rPr>
              <a:t> </a:t>
            </a:r>
            <a:endParaRPr lang="sr-Latn-RS" sz="2800"/>
          </a:p>
        </p:txBody>
      </p:sp>
      <p:sp>
        <p:nvSpPr>
          <p:cNvPr id="13" name="Rectangle 12">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82603"/>
            <a:ext cx="794004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5" name="Rectangle 2">
            <a:extLst>
              <a:ext uri="{FF2B5EF4-FFF2-40B4-BE49-F238E27FC236}">
                <a16:creationId xmlns:a16="http://schemas.microsoft.com/office/drawing/2014/main" id="{18ABD3A8-B6C5-3D5A-1FCC-9245EA3704F7}"/>
              </a:ext>
            </a:extLst>
          </p:cNvPr>
          <p:cNvSpPr>
            <a:spLocks noGrp="1" noChangeArrowheads="1"/>
          </p:cNvSpPr>
          <p:nvPr>
            <p:ph idx="1"/>
          </p:nvPr>
        </p:nvSpPr>
        <p:spPr bwMode="auto">
          <a:xfrm>
            <a:off x="1116988" y="2551558"/>
            <a:ext cx="5847780" cy="3347879"/>
          </a:xfrm>
          <a:prstGeom prst="rect">
            <a:avLst/>
          </a:prstGeo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spcBef>
                <a:spcPct val="0"/>
              </a:spcBef>
              <a:spcAft>
                <a:spcPts val="600"/>
              </a:spcAft>
              <a:buClrTx/>
              <a:buSzTx/>
              <a:buFontTx/>
              <a:buNone/>
              <a:tabLst/>
            </a:pPr>
            <a:r>
              <a:rPr kumimoji="0" lang="sr-Latn-RS" altLang="sr-Latn-RS" sz="1700" b="0" i="0" u="none" strike="noStrike" cap="none" normalizeH="0" baseline="0" dirty="0">
                <a:ln>
                  <a:noFill/>
                </a:ln>
                <a:effectLst/>
                <a:latin typeface="Poppins" panose="00000500000000000000" pitchFamily="2" charset="0"/>
                <a:cs typeface="Poppins" panose="00000500000000000000" pitchFamily="2" charset="0"/>
              </a:rPr>
              <a:t>(</a:t>
            </a:r>
            <a:r>
              <a:rPr kumimoji="0" lang="sr-Latn-RS" altLang="sr-Latn-RS" sz="1700" b="0" i="0" u="none" strike="noStrike" cap="none" normalizeH="0" baseline="0" dirty="0" err="1">
                <a:ln>
                  <a:noFill/>
                </a:ln>
                <a:effectLst/>
                <a:latin typeface="Poppins" panose="00000500000000000000" pitchFamily="2" charset="0"/>
                <a:cs typeface="Poppins" panose="00000500000000000000" pitchFamily="2" charset="0"/>
              </a:rPr>
              <a:t>eng</a:t>
            </a:r>
            <a:r>
              <a:rPr kumimoji="0" lang="sr-Latn-RS" altLang="sr-Latn-RS" sz="1700" b="0" i="0" u="none" strike="noStrike" cap="none" normalizeH="0" baseline="0" dirty="0">
                <a:ln>
                  <a:noFill/>
                </a:ln>
                <a:effectLst/>
                <a:latin typeface="Poppins" panose="00000500000000000000" pitchFamily="2" charset="0"/>
                <a:cs typeface="Poppins" panose="00000500000000000000" pitchFamily="2" charset="0"/>
              </a:rPr>
              <a:t>. </a:t>
            </a:r>
            <a:r>
              <a:rPr kumimoji="0" lang="sr-Latn-RS" altLang="sr-Latn-RS" sz="1700" b="0" i="1" u="none" strike="noStrike" cap="none" normalizeH="0" baseline="0" dirty="0" err="1">
                <a:ln>
                  <a:noFill/>
                </a:ln>
                <a:effectLst/>
                <a:latin typeface="Poppins" panose="00000500000000000000" pitchFamily="2" charset="0"/>
                <a:cs typeface="Poppins" panose="00000500000000000000" pitchFamily="2" charset="0"/>
              </a:rPr>
              <a:t>keyword</a:t>
            </a:r>
            <a:r>
              <a:rPr kumimoji="0" lang="sr-Latn-RS" altLang="sr-Latn-RS" sz="1700" b="0" i="1" u="none" strike="noStrike" cap="none" normalizeH="0" baseline="0" dirty="0">
                <a:ln>
                  <a:noFill/>
                </a:ln>
                <a:effectLst/>
                <a:latin typeface="Poppins" panose="00000500000000000000" pitchFamily="2" charset="0"/>
                <a:cs typeface="Poppins" panose="00000500000000000000" pitchFamily="2" charset="0"/>
              </a:rPr>
              <a:t> </a:t>
            </a:r>
            <a:r>
              <a:rPr kumimoji="0" lang="sr-Latn-RS" altLang="sr-Latn-RS" sz="1700" b="0" i="1" u="none" strike="noStrike" cap="none" normalizeH="0" baseline="0" dirty="0" err="1">
                <a:ln>
                  <a:noFill/>
                </a:ln>
                <a:effectLst/>
                <a:latin typeface="Poppins" panose="00000500000000000000" pitchFamily="2" charset="0"/>
                <a:cs typeface="Poppins" panose="00000500000000000000" pitchFamily="2" charset="0"/>
              </a:rPr>
              <a:t>analysis</a:t>
            </a:r>
            <a:r>
              <a:rPr kumimoji="0" lang="sr-Latn-RS" altLang="sr-Latn-RS" sz="1700" b="0" i="0" u="none" strike="noStrike" cap="none" normalizeH="0" baseline="0" dirty="0">
                <a:ln>
                  <a:noFill/>
                </a:ln>
                <a:effectLst/>
                <a:latin typeface="Poppins" panose="00000500000000000000" pitchFamily="2" charset="0"/>
                <a:cs typeface="Poppins" panose="00000500000000000000" pitchFamily="2" charset="0"/>
              </a:rPr>
              <a:t>) je proces kojim proveravamo koje reči ili fraze posetioci sajta koriste ili će koristiti kako bi vas pronašli. </a:t>
            </a:r>
          </a:p>
          <a:p>
            <a:pPr marL="0" marR="0" lvl="0" indent="0" defTabSz="914400" rtl="0" eaLnBrk="0" fontAlgn="base" latinLnBrk="0" hangingPunct="0">
              <a:spcBef>
                <a:spcPct val="0"/>
              </a:spcBef>
              <a:spcAft>
                <a:spcPts val="600"/>
              </a:spcAft>
              <a:buClrTx/>
              <a:buSzTx/>
              <a:buFontTx/>
              <a:buNone/>
              <a:tabLst/>
            </a:pPr>
            <a:r>
              <a:rPr kumimoji="0" lang="sr-Latn-RS" altLang="sr-Latn-RS" sz="1700" b="0" i="0" u="none" strike="noStrike" cap="none" normalizeH="0" baseline="0" dirty="0">
                <a:ln>
                  <a:noFill/>
                </a:ln>
                <a:effectLst/>
                <a:latin typeface="Poppins" panose="00000500000000000000" pitchFamily="2" charset="0"/>
                <a:cs typeface="Poppins" panose="00000500000000000000" pitchFamily="2" charset="0"/>
              </a:rPr>
              <a:t>Ova faza je vrlo važna za </a:t>
            </a:r>
            <a:r>
              <a:rPr kumimoji="0" lang="sr-Latn-RS" altLang="sr-Latn-RS" sz="1700" b="1" i="0" u="none" strike="noStrike" cap="none" normalizeH="0" baseline="0" dirty="0">
                <a:ln>
                  <a:noFill/>
                </a:ln>
                <a:effectLst/>
                <a:latin typeface="Poppins" panose="00000500000000000000" pitchFamily="2" charset="0"/>
                <a:cs typeface="Poppins" panose="00000500000000000000" pitchFamily="2" charset="0"/>
                <a:hlinkClick r:id="rId2" tooltip="Šta je SEO optimizacija?"/>
              </a:rPr>
              <a:t>profesionalnu SEO optimizaciju</a:t>
            </a:r>
            <a:r>
              <a:rPr kumimoji="0" lang="sr-Latn-RS" altLang="sr-Latn-RS" sz="1700" b="0" i="0" u="none" strike="noStrike" cap="none" normalizeH="0" baseline="0" dirty="0">
                <a:ln>
                  <a:noFill/>
                </a:ln>
                <a:effectLst/>
                <a:latin typeface="Poppins" panose="00000500000000000000" pitchFamily="2" charset="0"/>
                <a:cs typeface="Poppins" panose="00000500000000000000" pitchFamily="2" charset="0"/>
              </a:rPr>
              <a:t>. </a:t>
            </a:r>
          </a:p>
          <a:p>
            <a:pPr marL="0" marR="0" lvl="0" indent="0" defTabSz="914400" rtl="0" eaLnBrk="0" fontAlgn="base" latinLnBrk="0" hangingPunct="0">
              <a:spcBef>
                <a:spcPct val="0"/>
              </a:spcBef>
              <a:spcAft>
                <a:spcPts val="600"/>
              </a:spcAft>
              <a:buClrTx/>
              <a:buSzTx/>
              <a:buFontTx/>
              <a:buNone/>
              <a:tabLst/>
            </a:pPr>
            <a:r>
              <a:rPr lang="sr-Latn-RS" altLang="sr-Latn-RS" sz="1700" dirty="0">
                <a:latin typeface="Poppins" panose="00000500000000000000" pitchFamily="2" charset="0"/>
                <a:cs typeface="Poppins" panose="00000500000000000000" pitchFamily="2" charset="0"/>
              </a:rPr>
              <a:t>Biti </a:t>
            </a:r>
            <a:r>
              <a:rPr kumimoji="0" lang="sr-Latn-RS" altLang="sr-Latn-RS" sz="1700" b="0" i="0" u="none" strike="noStrike" cap="none" normalizeH="0" baseline="0" dirty="0">
                <a:ln>
                  <a:noFill/>
                </a:ln>
                <a:effectLst/>
                <a:latin typeface="Poppins" panose="00000500000000000000" pitchFamily="2" charset="0"/>
                <a:cs typeface="Poppins" panose="00000500000000000000" pitchFamily="2" charset="0"/>
              </a:rPr>
              <a:t>na vrhu rezultata pretrage (</a:t>
            </a:r>
            <a:r>
              <a:rPr kumimoji="0" lang="sr-Latn-RS" altLang="sr-Latn-RS" sz="1700" b="0" i="0" u="none" strike="noStrike" cap="none" normalizeH="0" baseline="0" dirty="0" err="1">
                <a:ln>
                  <a:noFill/>
                </a:ln>
                <a:effectLst/>
                <a:latin typeface="Poppins" panose="00000500000000000000" pitchFamily="2" charset="0"/>
                <a:cs typeface="Poppins" panose="00000500000000000000" pitchFamily="2" charset="0"/>
              </a:rPr>
              <a:t>eng</a:t>
            </a:r>
            <a:r>
              <a:rPr kumimoji="0" lang="sr-Latn-RS" altLang="sr-Latn-RS" sz="1700" b="0" i="0" u="none" strike="noStrike" cap="none" normalizeH="0" baseline="0" dirty="0">
                <a:ln>
                  <a:noFill/>
                </a:ln>
                <a:effectLst/>
                <a:latin typeface="Poppins" panose="00000500000000000000" pitchFamily="2" charset="0"/>
                <a:cs typeface="Poppins" panose="00000500000000000000" pitchFamily="2" charset="0"/>
              </a:rPr>
              <a:t>. </a:t>
            </a:r>
            <a:r>
              <a:rPr kumimoji="0" lang="sr-Latn-RS" altLang="sr-Latn-RS" sz="1700" b="0" i="1" u="none" strike="noStrike" cap="none" normalizeH="0" baseline="0" dirty="0" err="1">
                <a:ln>
                  <a:noFill/>
                </a:ln>
                <a:effectLst/>
                <a:latin typeface="Poppins" panose="00000500000000000000" pitchFamily="2" charset="0"/>
                <a:cs typeface="Poppins" panose="00000500000000000000" pitchFamily="2" charset="0"/>
              </a:rPr>
              <a:t>search</a:t>
            </a:r>
            <a:r>
              <a:rPr kumimoji="0" lang="sr-Latn-RS" altLang="sr-Latn-RS" sz="1700" b="0" i="1" u="none" strike="noStrike" cap="none" normalizeH="0" baseline="0" dirty="0">
                <a:ln>
                  <a:noFill/>
                </a:ln>
                <a:effectLst/>
                <a:latin typeface="Poppins" panose="00000500000000000000" pitchFamily="2" charset="0"/>
                <a:cs typeface="Poppins" panose="00000500000000000000" pitchFamily="2" charset="0"/>
              </a:rPr>
              <a:t> </a:t>
            </a:r>
            <a:r>
              <a:rPr kumimoji="0" lang="sr-Latn-RS" altLang="sr-Latn-RS" sz="1700" b="0" i="1" u="none" strike="noStrike" cap="none" normalizeH="0" baseline="0" dirty="0" err="1">
                <a:ln>
                  <a:noFill/>
                </a:ln>
                <a:effectLst/>
                <a:latin typeface="Poppins" panose="00000500000000000000" pitchFamily="2" charset="0"/>
                <a:cs typeface="Poppins" panose="00000500000000000000" pitchFamily="2" charset="0"/>
              </a:rPr>
              <a:t>engine</a:t>
            </a:r>
            <a:r>
              <a:rPr kumimoji="0" lang="sr-Latn-RS" altLang="sr-Latn-RS" sz="1700" b="0" i="1" u="none" strike="noStrike" cap="none" normalizeH="0" baseline="0" dirty="0">
                <a:ln>
                  <a:noFill/>
                </a:ln>
                <a:effectLst/>
                <a:latin typeface="Poppins" panose="00000500000000000000" pitchFamily="2" charset="0"/>
                <a:cs typeface="Poppins" panose="00000500000000000000" pitchFamily="2" charset="0"/>
              </a:rPr>
              <a:t> </a:t>
            </a:r>
            <a:r>
              <a:rPr kumimoji="0" lang="sr-Latn-RS" altLang="sr-Latn-RS" sz="1700" b="0" i="1" u="none" strike="noStrike" cap="none" normalizeH="0" baseline="0" dirty="0" err="1">
                <a:ln>
                  <a:noFill/>
                </a:ln>
                <a:effectLst/>
                <a:latin typeface="Poppins" panose="00000500000000000000" pitchFamily="2" charset="0"/>
                <a:cs typeface="Poppins" panose="00000500000000000000" pitchFamily="2" charset="0"/>
              </a:rPr>
              <a:t>results</a:t>
            </a:r>
            <a:r>
              <a:rPr kumimoji="0" lang="sr-Latn-RS" altLang="sr-Latn-RS" sz="1700" b="0" i="1" u="none" strike="noStrike" cap="none" normalizeH="0" baseline="0" dirty="0">
                <a:ln>
                  <a:noFill/>
                </a:ln>
                <a:effectLst/>
                <a:latin typeface="Poppins" panose="00000500000000000000" pitchFamily="2" charset="0"/>
                <a:cs typeface="Poppins" panose="00000500000000000000" pitchFamily="2" charset="0"/>
              </a:rPr>
              <a:t> </a:t>
            </a:r>
            <a:r>
              <a:rPr kumimoji="0" lang="sr-Latn-RS" altLang="sr-Latn-RS" sz="1700" b="0" i="1" u="none" strike="noStrike" cap="none" normalizeH="0" baseline="0" dirty="0" err="1">
                <a:ln>
                  <a:noFill/>
                </a:ln>
                <a:effectLst/>
                <a:latin typeface="Poppins" panose="00000500000000000000" pitchFamily="2" charset="0"/>
                <a:cs typeface="Poppins" panose="00000500000000000000" pitchFamily="2" charset="0"/>
              </a:rPr>
              <a:t>pageSERP</a:t>
            </a:r>
            <a:r>
              <a:rPr kumimoji="0" lang="sr-Latn-RS" altLang="sr-Latn-RS" sz="1700" b="0" i="0" u="none" strike="noStrike" cap="none" normalizeH="0" baseline="0" dirty="0">
                <a:ln>
                  <a:noFill/>
                </a:ln>
                <a:effectLst/>
                <a:latin typeface="Poppins" panose="00000500000000000000" pitchFamily="2" charset="0"/>
                <a:cs typeface="Poppins" panose="00000500000000000000" pitchFamily="2" charset="0"/>
              </a:rPr>
              <a:t>).</a:t>
            </a:r>
            <a:endParaRPr kumimoji="0" lang="sr-Latn-RS" altLang="sr-Latn-RS" sz="1700" b="0" i="0" u="none" strike="noStrike" cap="none" normalizeH="0" baseline="0" dirty="0">
              <a:ln>
                <a:noFill/>
              </a:ln>
              <a:effectLst/>
            </a:endParaRPr>
          </a:p>
          <a:p>
            <a:pPr marL="0" marR="0" lvl="0" indent="0" defTabSz="914400" rtl="0" eaLnBrk="0" fontAlgn="base" latinLnBrk="0" hangingPunct="0">
              <a:spcBef>
                <a:spcPct val="0"/>
              </a:spcBef>
              <a:spcAft>
                <a:spcPts val="600"/>
              </a:spcAft>
              <a:buClrTx/>
              <a:buSzTx/>
              <a:buFontTx/>
              <a:buNone/>
              <a:tabLst/>
            </a:pPr>
            <a:r>
              <a:rPr kumimoji="0" lang="sr-Latn-RS" altLang="sr-Latn-RS" sz="1700" b="0" i="0" u="none" strike="noStrike" cap="none" normalizeH="0" baseline="0" dirty="0">
                <a:ln>
                  <a:noFill/>
                </a:ln>
                <a:effectLst/>
                <a:latin typeface="Poppins" panose="00000500000000000000" pitchFamily="2" charset="0"/>
                <a:cs typeface="Poppins" panose="00000500000000000000" pitchFamily="2" charset="0"/>
              </a:rPr>
              <a:t>Različite stranice na sajtu sadrže različite informacije (govore o različitim proizvodima, uslugama i </a:t>
            </a:r>
            <a:r>
              <a:rPr kumimoji="0" lang="sr-Latn-RS" altLang="sr-Latn-RS" sz="1700" b="0" i="0" u="none" strike="noStrike" cap="none" normalizeH="0" baseline="0" dirty="0" err="1">
                <a:ln>
                  <a:noFill/>
                </a:ln>
                <a:effectLst/>
                <a:latin typeface="Poppins" panose="00000500000000000000" pitchFamily="2" charset="0"/>
                <a:cs typeface="Poppins" panose="00000500000000000000" pitchFamily="2" charset="0"/>
              </a:rPr>
              <a:t>sl</a:t>
            </a:r>
            <a:r>
              <a:rPr kumimoji="0" lang="sr-Latn-RS" altLang="sr-Latn-RS" sz="1700" b="0" i="0" u="none" strike="noStrike" cap="none" normalizeH="0" baseline="0" dirty="0">
                <a:ln>
                  <a:noFill/>
                </a:ln>
                <a:effectLst/>
                <a:latin typeface="Poppins" panose="00000500000000000000" pitchFamily="2" charset="0"/>
                <a:cs typeface="Poppins" panose="00000500000000000000" pitchFamily="2" charset="0"/>
              </a:rPr>
              <a:t>). Nisu sve stranice sajta optimizovane za iste ključne reči. Važno je da stranica bude optimizovana tačno za onu ključnu reč o kojoj piše.</a:t>
            </a:r>
            <a:endParaRPr kumimoji="0" lang="sr-Latn-RS" altLang="sr-Latn-RS" sz="1700" b="0" i="0" u="none" strike="noStrike" cap="none" normalizeH="0" baseline="0" dirty="0">
              <a:ln>
                <a:noFill/>
              </a:ln>
              <a:effectLst/>
              <a:latin typeface="Arial" panose="020B0604020202020204" pitchFamily="34" charset="0"/>
            </a:endParaRPr>
          </a:p>
        </p:txBody>
      </p:sp>
      <p:pic>
        <p:nvPicPr>
          <p:cNvPr id="7" name="Picture 6" descr="Graph on document with pen">
            <a:extLst>
              <a:ext uri="{FF2B5EF4-FFF2-40B4-BE49-F238E27FC236}">
                <a16:creationId xmlns:a16="http://schemas.microsoft.com/office/drawing/2014/main" id="{F4003B22-06D8-518A-5145-1DC9C668F562}"/>
              </a:ext>
            </a:extLst>
          </p:cNvPr>
          <p:cNvPicPr>
            <a:picLocks noChangeAspect="1"/>
          </p:cNvPicPr>
          <p:nvPr/>
        </p:nvPicPr>
        <p:blipFill rotWithShape="1">
          <a:blip r:embed="rId3"/>
          <a:srcRect l="36168" r="22446" b="-1"/>
          <a:stretch/>
        </p:blipFill>
        <p:spPr>
          <a:xfrm>
            <a:off x="7940040" y="10"/>
            <a:ext cx="4251960" cy="6857991"/>
          </a:xfrm>
          <a:prstGeom prst="rect">
            <a:avLst/>
          </a:prstGeom>
        </p:spPr>
      </p:pic>
      <p:sp>
        <p:nvSpPr>
          <p:cNvPr id="15" name="Rectangle 14">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48746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3511942658"/>
      </p:ext>
    </p:extLst>
  </p:cSld>
  <p:clrMapOvr>
    <a:masterClrMapping/>
  </p:clrMapOvr>
</p:sld>
</file>

<file path=ppt/theme/theme1.xml><?xml version="1.0" encoding="utf-8"?>
<a:theme xmlns:a="http://schemas.openxmlformats.org/drawingml/2006/main" name="Tema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52</TotalTime>
  <Words>2435</Words>
  <Application>Microsoft Office PowerPoint</Application>
  <PresentationFormat>Široki ekran</PresentationFormat>
  <Paragraphs>117</Paragraphs>
  <Slides>25</Slides>
  <Notes>0</Notes>
  <HiddenSlides>0</HiddenSlides>
  <MMClips>0</MMClips>
  <ScaleCrop>false</ScaleCrop>
  <HeadingPairs>
    <vt:vector size="6" baseType="variant">
      <vt:variant>
        <vt:lpstr>Korišćeni fontovi</vt:lpstr>
      </vt:variant>
      <vt:variant>
        <vt:i4>8</vt:i4>
      </vt:variant>
      <vt:variant>
        <vt:lpstr>Tema</vt:lpstr>
      </vt:variant>
      <vt:variant>
        <vt:i4>1</vt:i4>
      </vt:variant>
      <vt:variant>
        <vt:lpstr>Naslovi slajdova</vt:lpstr>
      </vt:variant>
      <vt:variant>
        <vt:i4>25</vt:i4>
      </vt:variant>
    </vt:vector>
  </HeadingPairs>
  <TitlesOfParts>
    <vt:vector size="34" baseType="lpstr">
      <vt:lpstr>Aptos</vt:lpstr>
      <vt:lpstr>Aptos Display</vt:lpstr>
      <vt:lpstr>Arial</vt:lpstr>
      <vt:lpstr>Arimo</vt:lpstr>
      <vt:lpstr>inherit</vt:lpstr>
      <vt:lpstr>Open Sans</vt:lpstr>
      <vt:lpstr>Playfair Display</vt:lpstr>
      <vt:lpstr>Poppins</vt:lpstr>
      <vt:lpstr>Tema Office</vt:lpstr>
      <vt:lpstr>Ključne reči</vt:lpstr>
      <vt:lpstr>definicija</vt:lpstr>
      <vt:lpstr>istraživanje ključnih reči </vt:lpstr>
      <vt:lpstr>Prava ključna reč je ona koja je: </vt:lpstr>
      <vt:lpstr>statistika</vt:lpstr>
      <vt:lpstr>razlike između kratke i duge ključne reči </vt:lpstr>
      <vt:lpstr>PowerPoint prezentacija</vt:lpstr>
      <vt:lpstr>istraživanje ključnih reči </vt:lpstr>
      <vt:lpstr>Analiza ključnih reči </vt:lpstr>
      <vt:lpstr>Analiza i izbor ključnih reči </vt:lpstr>
      <vt:lpstr>RELEVANTNOST </vt:lpstr>
      <vt:lpstr>POPULARNOST </vt:lpstr>
      <vt:lpstr>KONKURENTNOST </vt:lpstr>
      <vt:lpstr>Primarna ključna reč</vt:lpstr>
      <vt:lpstr>Uloga i karakteristike primarne ključne reči </vt:lpstr>
      <vt:lpstr>OPSEG KLJUČNE REČI </vt:lpstr>
      <vt:lpstr>Istraživanje i analiza konkurencije </vt:lpstr>
      <vt:lpstr>Kako pronaći ciljane ključne reči za sajt? </vt:lpstr>
      <vt:lpstr>Gustina ključnih reči </vt:lpstr>
      <vt:lpstr>Podudaranja ključnih reči </vt:lpstr>
      <vt:lpstr>Pravilna i nepravilna upotreba glavnih ključnih reči</vt:lpstr>
      <vt:lpstr>Kanibalizacija ključnih reči? </vt:lpstr>
      <vt:lpstr>Kako se pronalaze ključne reči podložne kanibalizaciji? </vt:lpstr>
      <vt:lpstr>Koji je nabolji broj reči za SEO? </vt:lpstr>
      <vt:lpstr>Kako postići ciljani broj reči za SEO?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Ključne reči</dc:title>
  <dc:creator>dr Dejan Blagojević</dc:creator>
  <cp:lastModifiedBy>dr Dejan Blagojević</cp:lastModifiedBy>
  <cp:revision>2</cp:revision>
  <dcterms:created xsi:type="dcterms:W3CDTF">2024-02-25T07:29:04Z</dcterms:created>
  <dcterms:modified xsi:type="dcterms:W3CDTF">2024-02-25T08:21:39Z</dcterms:modified>
</cp:coreProperties>
</file>